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notesMasterIdLst>
    <p:notesMasterId r:id="rId16"/>
  </p:notesMasterIdLst>
  <p:sldIdLst>
    <p:sldId id="424" r:id="rId2"/>
    <p:sldId id="266" r:id="rId3"/>
    <p:sldId id="436" r:id="rId4"/>
    <p:sldId id="430" r:id="rId5"/>
    <p:sldId id="440" r:id="rId6"/>
    <p:sldId id="283" r:id="rId7"/>
    <p:sldId id="441" r:id="rId8"/>
    <p:sldId id="439" r:id="rId9"/>
    <p:sldId id="438" r:id="rId10"/>
    <p:sldId id="433" r:id="rId11"/>
    <p:sldId id="432" r:id="rId12"/>
    <p:sldId id="435" r:id="rId13"/>
    <p:sldId id="437" r:id="rId14"/>
    <p:sldId id="367" r:id="rId15"/>
  </p:sldIdLst>
  <p:sldSz cx="12841288" cy="7223125"/>
  <p:notesSz cx="6858000" cy="9144000"/>
  <p:embeddedFontLst>
    <p:embeddedFont>
      <p:font typeface="Calibri" panose="020F0502020204030204" pitchFamily="34" charset="0"/>
      <p:regular r:id="rId17"/>
      <p:bold r:id="rId18"/>
      <p:italic r:id="rId19"/>
      <p:boldItalic r:id="rId20"/>
    </p:embeddedFont>
    <p:embeddedFont>
      <p:font typeface="Marlett" pitchFamily="2" charset="2"/>
      <p:regular r:id="rId21"/>
    </p:embeddedFont>
    <p:embeddedFont>
      <p:font typeface="Roboto" panose="02000000000000000000" pitchFamily="2" charset="0"/>
      <p:regular r:id="rId22"/>
      <p:bold r:id="rId23"/>
      <p:italic r:id="rId24"/>
      <p:boldItalic r:id="rId25"/>
    </p:embeddedFont>
    <p:embeddedFont>
      <p:font typeface="Roboto Slab" pitchFamily="2" charset="0"/>
      <p:regular r:id="rId26"/>
      <p:bold r:id="rId27"/>
    </p:embeddedFont>
    <p:embeddedFont>
      <p:font typeface="Verdana" panose="020B0604030504040204" pitchFamily="34"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7141">
          <p15:clr>
            <a:srgbClr val="A4A3A4"/>
          </p15:clr>
        </p15:guide>
        <p15:guide id="3" orient="horz" pos="2275">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xon, Rachel" initials="DR" lastIdx="1" clrIdx="0">
    <p:extLst>
      <p:ext uri="{19B8F6BF-5375-455C-9EA6-DF929625EA0E}">
        <p15:presenceInfo xmlns:p15="http://schemas.microsoft.com/office/powerpoint/2012/main" userId="S::rdixon@collegeboard.org::93647007-868a-4cc4-b181-7ff1e92e344b" providerId="AD"/>
      </p:ext>
    </p:extLst>
  </p:cmAuthor>
  <p:cmAuthor id="2" name="Macchiarola, Christina" initials="MC" lastIdx="6" clrIdx="1">
    <p:extLst>
      <p:ext uri="{19B8F6BF-5375-455C-9EA6-DF929625EA0E}">
        <p15:presenceInfo xmlns:p15="http://schemas.microsoft.com/office/powerpoint/2012/main" userId="S::cmacchiarola@Collegeboard.org::025141e0-3558-4a84-b924-ae7380b1bfc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00" d="100"/>
          <a:sy n="100" d="100"/>
        </p:scale>
        <p:origin x="672" y="90"/>
      </p:cViewPr>
      <p:guideLst>
        <p:guide pos="7141"/>
        <p:guide orient="horz" pos="2275"/>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C86FB8-DBE9-5444-BC8C-D785B0EF7593}" type="datetimeFigureOut">
              <a:rPr lang="en-US" smtClean="0"/>
              <a:t>4/14/2020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F7754C-5CEB-9C44-B7B8-F56AF1E07DF0}" type="slidenum">
              <a:rPr lang="en-US" smtClean="0"/>
              <a:t>‹#›</a:t>
            </a:fld>
            <a:endParaRPr lang="en-US"/>
          </a:p>
        </p:txBody>
      </p:sp>
    </p:spTree>
    <p:extLst>
      <p:ext uri="{BB962C8B-B14F-4D97-AF65-F5344CB8AC3E}">
        <p14:creationId xmlns:p14="http://schemas.microsoft.com/office/powerpoint/2010/main" val="3115413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F7754C-5CEB-9C44-B7B8-F56AF1E07DF0}" type="slidenum">
              <a:rPr lang="en-US" smtClean="0"/>
              <a:t>6</a:t>
            </a:fld>
            <a:endParaRPr lang="en-US"/>
          </a:p>
        </p:txBody>
      </p:sp>
    </p:spTree>
    <p:extLst>
      <p:ext uri="{BB962C8B-B14F-4D97-AF65-F5344CB8AC3E}">
        <p14:creationId xmlns:p14="http://schemas.microsoft.com/office/powerpoint/2010/main" val="3462433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F7754C-5CEB-9C44-B7B8-F56AF1E07DF0}" type="slidenum">
              <a:rPr lang="en-US" smtClean="0"/>
              <a:t>14</a:t>
            </a:fld>
            <a:endParaRPr lang="en-US"/>
          </a:p>
        </p:txBody>
      </p:sp>
    </p:spTree>
    <p:extLst>
      <p:ext uri="{BB962C8B-B14F-4D97-AF65-F5344CB8AC3E}">
        <p14:creationId xmlns:p14="http://schemas.microsoft.com/office/powerpoint/2010/main" val="37790126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Slide Main">
    <p:spTree>
      <p:nvGrpSpPr>
        <p:cNvPr id="1" name=""/>
        <p:cNvGrpSpPr/>
        <p:nvPr/>
      </p:nvGrpSpPr>
      <p:grpSpPr>
        <a:xfrm>
          <a:off x="0" y="0"/>
          <a:ext cx="0" cy="0"/>
          <a:chOff x="0" y="0"/>
          <a:chExt cx="0" cy="0"/>
        </a:xfrm>
      </p:grpSpPr>
      <p:sp>
        <p:nvSpPr>
          <p:cNvPr id="16" name="Rectangle 15"/>
          <p:cNvSpPr/>
          <p:nvPr/>
        </p:nvSpPr>
        <p:spPr>
          <a:xfrm>
            <a:off x="376518" y="358775"/>
            <a:ext cx="12130486" cy="6127886"/>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400">
              <a:solidFill>
                <a:schemeClr val="tx1"/>
              </a:solidFill>
            </a:endParaRPr>
          </a:p>
        </p:txBody>
      </p:sp>
      <p:sp>
        <p:nvSpPr>
          <p:cNvPr id="65" name="Picture Placeholder 64"/>
          <p:cNvSpPr>
            <a:spLocks noGrp="1"/>
          </p:cNvSpPr>
          <p:nvPr>
            <p:ph type="pic" sz="quarter" idx="12" hasCustomPrompt="1"/>
          </p:nvPr>
        </p:nvSpPr>
        <p:spPr>
          <a:xfrm>
            <a:off x="6390465" y="358775"/>
            <a:ext cx="6116539" cy="6127886"/>
          </a:xfrm>
          <a:custGeom>
            <a:avLst/>
            <a:gdLst>
              <a:gd name="connsiteX0" fmla="*/ 2401251 w 6108176"/>
              <a:gd name="connsiteY0" fmla="*/ 0 h 6119507"/>
              <a:gd name="connsiteX1" fmla="*/ 3884955 w 6108176"/>
              <a:gd name="connsiteY1" fmla="*/ 0 h 6119507"/>
              <a:gd name="connsiteX2" fmla="*/ 4077766 w 6108176"/>
              <a:gd name="connsiteY2" fmla="*/ 49577 h 6119507"/>
              <a:gd name="connsiteX3" fmla="*/ 6031698 w 6108176"/>
              <a:gd name="connsiteY3" fmla="*/ 1810336 h 6119507"/>
              <a:gd name="connsiteX4" fmla="*/ 6108176 w 6108176"/>
              <a:gd name="connsiteY4" fmla="*/ 2009700 h 6119507"/>
              <a:gd name="connsiteX5" fmla="*/ 6108176 w 6108176"/>
              <a:gd name="connsiteY5" fmla="*/ 4093047 h 6119507"/>
              <a:gd name="connsiteX6" fmla="*/ 6031698 w 6108176"/>
              <a:gd name="connsiteY6" fmla="*/ 4292410 h 6119507"/>
              <a:gd name="connsiteX7" fmla="*/ 4077766 w 6108176"/>
              <a:gd name="connsiteY7" fmla="*/ 6053169 h 6119507"/>
              <a:gd name="connsiteX8" fmla="*/ 3819769 w 6108176"/>
              <a:gd name="connsiteY8" fmla="*/ 6119507 h 6119507"/>
              <a:gd name="connsiteX9" fmla="*/ 2466437 w 6108176"/>
              <a:gd name="connsiteY9" fmla="*/ 6119507 h 6119507"/>
              <a:gd name="connsiteX10" fmla="*/ 2208440 w 6108176"/>
              <a:gd name="connsiteY10" fmla="*/ 6053169 h 6119507"/>
              <a:gd name="connsiteX11" fmla="*/ 0 w 6108176"/>
              <a:gd name="connsiteY11" fmla="*/ 3051373 h 6119507"/>
              <a:gd name="connsiteX12" fmla="*/ 2208440 w 6108176"/>
              <a:gd name="connsiteY12" fmla="*/ 49577 h 6119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08176" h="6119507">
                <a:moveTo>
                  <a:pt x="2401251" y="0"/>
                </a:moveTo>
                <a:lnTo>
                  <a:pt x="3884955" y="0"/>
                </a:lnTo>
                <a:lnTo>
                  <a:pt x="4077766" y="49577"/>
                </a:lnTo>
                <a:cubicBezTo>
                  <a:pt x="4957393" y="323170"/>
                  <a:pt x="5671366" y="972752"/>
                  <a:pt x="6031698" y="1810336"/>
                </a:cubicBezTo>
                <a:lnTo>
                  <a:pt x="6108176" y="2009700"/>
                </a:lnTo>
                <a:lnTo>
                  <a:pt x="6108176" y="4093047"/>
                </a:lnTo>
                <a:lnTo>
                  <a:pt x="6031698" y="4292410"/>
                </a:lnTo>
                <a:cubicBezTo>
                  <a:pt x="5671366" y="5129995"/>
                  <a:pt x="4957393" y="5779577"/>
                  <a:pt x="4077766" y="6053169"/>
                </a:cubicBezTo>
                <a:lnTo>
                  <a:pt x="3819769" y="6119507"/>
                </a:lnTo>
                <a:lnTo>
                  <a:pt x="2466437" y="6119507"/>
                </a:lnTo>
                <a:lnTo>
                  <a:pt x="2208440" y="6053169"/>
                </a:lnTo>
                <a:cubicBezTo>
                  <a:pt x="928982" y="5655216"/>
                  <a:pt x="0" y="4461782"/>
                  <a:pt x="0" y="3051373"/>
                </a:cubicBezTo>
                <a:cubicBezTo>
                  <a:pt x="0" y="1640964"/>
                  <a:pt x="928982" y="447530"/>
                  <a:pt x="2208440" y="49577"/>
                </a:cubicBezTo>
                <a:close/>
              </a:path>
            </a:pathLst>
          </a:custGeom>
          <a:solidFill>
            <a:schemeClr val="accent3"/>
          </a:solidFill>
        </p:spPr>
        <p:txBody>
          <a:bodyPr wrap="square" anchor="ctr">
            <a:noAutofit/>
          </a:bodyPr>
          <a:lstStyle>
            <a:lvl1pPr marL="0" marR="0" indent="0" algn="ctr" defTabSz="981075" rtl="0" eaLnBrk="1" fontAlgn="base" latinLnBrk="0" hangingPunct="1">
              <a:lnSpc>
                <a:spcPct val="100000"/>
              </a:lnSpc>
              <a:spcBef>
                <a:spcPct val="40000"/>
              </a:spcBef>
              <a:spcAft>
                <a:spcPct val="0"/>
              </a:spcAft>
              <a:buClr>
                <a:schemeClr val="accent3"/>
              </a:buClr>
              <a:buSzPts val="2400"/>
              <a:buFont typeface="Verdana" pitchFamily="34" charset="0"/>
              <a:buNone/>
              <a:tabLst/>
              <a:defRPr>
                <a:solidFill>
                  <a:schemeClr val="tx2"/>
                </a:solidFill>
              </a:defRPr>
            </a:lvl1pPr>
          </a:lstStyle>
          <a:p>
            <a:pPr marL="271463" marR="0" lvl="0" indent="-271463" algn="l" defTabSz="981075" rtl="0" eaLnBrk="1" fontAlgn="base" latinLnBrk="0" hangingPunct="1">
              <a:lnSpc>
                <a:spcPct val="100000"/>
              </a:lnSpc>
              <a:spcBef>
                <a:spcPct val="40000"/>
              </a:spcBef>
              <a:spcAft>
                <a:spcPct val="0"/>
              </a:spcAft>
              <a:buClr>
                <a:schemeClr val="tx1"/>
              </a:buClr>
              <a:buSzPts val="2400"/>
              <a:buFont typeface="Verdana" pitchFamily="34" charset="0"/>
              <a:buChar char="•"/>
              <a:tabLst/>
              <a:defRPr/>
            </a:pPr>
            <a:r>
              <a:rPr lang="en-US"/>
              <a:t>Insert Brand Approved Picture for Cover</a:t>
            </a:r>
            <a:br>
              <a:rPr lang="en-US"/>
            </a:br>
            <a:r>
              <a:rPr lang="en-US"/>
              <a:t>(Square Pictures only)</a:t>
            </a:r>
          </a:p>
          <a:p>
            <a:endParaRPr lang="en-US"/>
          </a:p>
        </p:txBody>
      </p:sp>
      <p:sp>
        <p:nvSpPr>
          <p:cNvPr id="2" name="Title 1"/>
          <p:cNvSpPr>
            <a:spLocks noGrp="1"/>
          </p:cNvSpPr>
          <p:nvPr>
            <p:ph type="ctrTitle"/>
          </p:nvPr>
        </p:nvSpPr>
        <p:spPr>
          <a:xfrm>
            <a:off x="933562" y="1618488"/>
            <a:ext cx="5085400" cy="621106"/>
          </a:xfrm>
          <a:prstGeom prst="rect">
            <a:avLst/>
          </a:prstGeom>
        </p:spPr>
        <p:txBody>
          <a:bodyPr lIns="0" tIns="45720" rIns="0" bIns="45720" anchor="t" anchorCtr="0">
            <a:noAutofit/>
          </a:bodyPr>
          <a:lstStyle>
            <a:lvl1pPr>
              <a:defRPr sz="4600" b="0">
                <a:solidFill>
                  <a:schemeClr val="accent2"/>
                </a:solidFill>
              </a:defRPr>
            </a:lvl1pPr>
          </a:lstStyle>
          <a:p>
            <a:r>
              <a:rPr lang="en-US"/>
              <a:t>Click to edit Master title style</a:t>
            </a:r>
          </a:p>
        </p:txBody>
      </p:sp>
      <p:sp>
        <p:nvSpPr>
          <p:cNvPr id="3" name="Subtitle 2"/>
          <p:cNvSpPr>
            <a:spLocks noGrp="1"/>
          </p:cNvSpPr>
          <p:nvPr>
            <p:ph type="subTitle" idx="1"/>
          </p:nvPr>
        </p:nvSpPr>
        <p:spPr>
          <a:xfrm>
            <a:off x="933563" y="5333781"/>
            <a:ext cx="5085400" cy="563128"/>
          </a:xfrm>
          <a:prstGeom prst="rect">
            <a:avLst/>
          </a:prstGeom>
        </p:spPr>
        <p:txBody>
          <a:bodyPr lIns="0" rIns="0">
            <a:noAutofit/>
          </a:bodyPr>
          <a:lstStyle>
            <a:lvl1pPr marL="0" indent="0" algn="l">
              <a:buNone/>
              <a:defRPr sz="2000" b="1">
                <a:solidFill>
                  <a:schemeClr val="accent2"/>
                </a:solidFill>
                <a:latin typeface="+mj-lt"/>
              </a:defRPr>
            </a:lvl1pPr>
            <a:lvl2pPr marL="490667" indent="0" algn="ctr">
              <a:buNone/>
              <a:defRPr>
                <a:solidFill>
                  <a:schemeClr val="tx1">
                    <a:tint val="75000"/>
                  </a:schemeClr>
                </a:solidFill>
              </a:defRPr>
            </a:lvl2pPr>
            <a:lvl3pPr marL="981334" indent="0" algn="ctr">
              <a:buNone/>
              <a:defRPr>
                <a:solidFill>
                  <a:schemeClr val="tx1">
                    <a:tint val="75000"/>
                  </a:schemeClr>
                </a:solidFill>
              </a:defRPr>
            </a:lvl3pPr>
            <a:lvl4pPr marL="1472001" indent="0" algn="ctr">
              <a:buNone/>
              <a:defRPr>
                <a:solidFill>
                  <a:schemeClr val="tx1">
                    <a:tint val="75000"/>
                  </a:schemeClr>
                </a:solidFill>
              </a:defRPr>
            </a:lvl4pPr>
            <a:lvl5pPr marL="1962668" indent="0" algn="ctr">
              <a:buNone/>
              <a:defRPr>
                <a:solidFill>
                  <a:schemeClr val="tx1">
                    <a:tint val="75000"/>
                  </a:schemeClr>
                </a:solidFill>
              </a:defRPr>
            </a:lvl5pPr>
            <a:lvl6pPr marL="2453335" indent="0" algn="ctr">
              <a:buNone/>
              <a:defRPr>
                <a:solidFill>
                  <a:schemeClr val="tx1">
                    <a:tint val="75000"/>
                  </a:schemeClr>
                </a:solidFill>
              </a:defRPr>
            </a:lvl6pPr>
            <a:lvl7pPr marL="2944002" indent="0" algn="ctr">
              <a:buNone/>
              <a:defRPr>
                <a:solidFill>
                  <a:schemeClr val="tx1">
                    <a:tint val="75000"/>
                  </a:schemeClr>
                </a:solidFill>
              </a:defRPr>
            </a:lvl7pPr>
            <a:lvl8pPr marL="3434669" indent="0" algn="ctr">
              <a:buNone/>
              <a:defRPr>
                <a:solidFill>
                  <a:schemeClr val="tx1">
                    <a:tint val="75000"/>
                  </a:schemeClr>
                </a:solidFill>
              </a:defRPr>
            </a:lvl8pPr>
            <a:lvl9pPr marL="3925336" indent="0" algn="ctr">
              <a:buNone/>
              <a:defRPr>
                <a:solidFill>
                  <a:schemeClr val="tx1">
                    <a:tint val="75000"/>
                  </a:schemeClr>
                </a:solidFill>
              </a:defRPr>
            </a:lvl9pPr>
          </a:lstStyle>
          <a:p>
            <a:r>
              <a:rPr lang="en-US"/>
              <a:t>Click to edit Master subtitle style</a:t>
            </a:r>
          </a:p>
        </p:txBody>
      </p:sp>
      <p:sp>
        <p:nvSpPr>
          <p:cNvPr id="36" name="Text Placeholder 35"/>
          <p:cNvSpPr>
            <a:spLocks noGrp="1"/>
          </p:cNvSpPr>
          <p:nvPr>
            <p:ph type="body" sz="quarter" idx="11" hasCustomPrompt="1"/>
          </p:nvPr>
        </p:nvSpPr>
        <p:spPr>
          <a:xfrm>
            <a:off x="376518" y="6640449"/>
            <a:ext cx="4141787" cy="288925"/>
          </a:xfrm>
        </p:spPr>
        <p:txBody>
          <a:bodyPr lIns="0" bIns="45720" anchor="b">
            <a:noAutofit/>
          </a:bodyPr>
          <a:lstStyle>
            <a:lvl1pPr marL="0" indent="0">
              <a:buNone/>
              <a:defRPr sz="1600">
                <a:solidFill>
                  <a:schemeClr val="tx1"/>
                </a:solidFill>
                <a:latin typeface="+mj-lt"/>
              </a:defRPr>
            </a:lvl1pPr>
            <a:lvl2pPr marL="455612" indent="0">
              <a:buNone/>
              <a:defRPr/>
            </a:lvl2pPr>
            <a:lvl3pPr marL="765175" indent="0">
              <a:buNone/>
              <a:defRPr/>
            </a:lvl3pPr>
            <a:lvl4pPr marL="1243584" indent="0">
              <a:buNone/>
              <a:defRPr/>
            </a:lvl4pPr>
            <a:lvl5pPr marL="1962668" indent="0">
              <a:buNone/>
              <a:defRPr/>
            </a:lvl5pPr>
          </a:lstStyle>
          <a:p>
            <a:pPr lvl="0"/>
            <a:r>
              <a:rPr lang="en-US"/>
              <a:t>Insert Date Here</a:t>
            </a:r>
          </a:p>
        </p:txBody>
      </p:sp>
      <p:pic>
        <p:nvPicPr>
          <p:cNvPr id="7" name="Picture 6">
            <a:extLst>
              <a:ext uri="{FF2B5EF4-FFF2-40B4-BE49-F238E27FC236}">
                <a16:creationId xmlns:a16="http://schemas.microsoft.com/office/drawing/2014/main" id="{1CB8F686-2832-DE45-B4EA-A9B076CCC09E}"/>
              </a:ext>
            </a:extLst>
          </p:cNvPr>
          <p:cNvPicPr>
            <a:picLocks noChangeAspect="1"/>
          </p:cNvPicPr>
          <p:nvPr userDrawn="1"/>
        </p:nvPicPr>
        <p:blipFill>
          <a:blip r:embed="rId2"/>
          <a:stretch>
            <a:fillRect/>
          </a:stretch>
        </p:blipFill>
        <p:spPr>
          <a:xfrm>
            <a:off x="933562" y="1006176"/>
            <a:ext cx="1856232" cy="320040"/>
          </a:xfrm>
          <a:prstGeom prst="rect">
            <a:avLst/>
          </a:prstGeom>
        </p:spPr>
      </p:pic>
    </p:spTree>
    <p:extLst>
      <p:ext uri="{BB962C8B-B14F-4D97-AF65-F5344CB8AC3E}">
        <p14:creationId xmlns:p14="http://schemas.microsoft.com/office/powerpoint/2010/main" val="1444970942"/>
      </p:ext>
    </p:extLst>
  </p:cSld>
  <p:clrMapOvr>
    <a:masterClrMapping/>
  </p:clrMapOvr>
  <p:hf sldNum="0" hdr="0" ftr="0"/>
  <p:extLst>
    <p:ext uri="{DCECCB84-F9BA-43D5-87BE-67443E8EF086}">
      <p15:sldGuideLst xmlns:p15="http://schemas.microsoft.com/office/powerpoint/2012/main">
        <p15:guide id="1" orient="horz" pos="475">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Highlight Area Right">
    <p:spTree>
      <p:nvGrpSpPr>
        <p:cNvPr id="1" name=""/>
        <p:cNvGrpSpPr/>
        <p:nvPr/>
      </p:nvGrpSpPr>
      <p:grpSpPr>
        <a:xfrm>
          <a:off x="0" y="0"/>
          <a:ext cx="0" cy="0"/>
          <a:chOff x="0" y="0"/>
          <a:chExt cx="0" cy="0"/>
        </a:xfrm>
      </p:grpSpPr>
      <p:sp>
        <p:nvSpPr>
          <p:cNvPr id="26" name="SlideNumber"/>
          <p:cNvSpPr/>
          <p:nvPr/>
        </p:nvSpPr>
        <p:spPr>
          <a:xfrm>
            <a:off x="7166967" y="6702265"/>
            <a:ext cx="492201" cy="15633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200" b="0" baseline="0" smtClean="0">
                <a:solidFill>
                  <a:srgbClr val="080808"/>
                </a:solidFill>
                <a:latin typeface="+mj-lt"/>
              </a:rPr>
              <a:pPr algn="r"/>
              <a:t>‹#›</a:t>
            </a:fld>
            <a:endParaRPr lang="fr-FR" sz="1200" b="0">
              <a:solidFill>
                <a:srgbClr val="080808"/>
              </a:solidFill>
              <a:latin typeface="+mj-lt"/>
            </a:endParaRPr>
          </a:p>
        </p:txBody>
      </p:sp>
      <p:cxnSp>
        <p:nvCxnSpPr>
          <p:cNvPr id="29" name="Straight Connector 28"/>
          <p:cNvCxnSpPr/>
          <p:nvPr/>
        </p:nvCxnSpPr>
        <p:spPr>
          <a:xfrm>
            <a:off x="375444" y="6585155"/>
            <a:ext cx="728372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837" y="6702265"/>
            <a:ext cx="1331976" cy="228600"/>
          </a:xfrm>
          <a:prstGeom prst="rect">
            <a:avLst/>
          </a:prstGeom>
        </p:spPr>
      </p:pic>
      <p:sp>
        <p:nvSpPr>
          <p:cNvPr id="9" name="Slide title"/>
          <p:cNvSpPr>
            <a:spLocks noGrp="1" noChangeArrowheads="1"/>
          </p:cNvSpPr>
          <p:nvPr>
            <p:ph type="title"/>
          </p:nvPr>
        </p:nvSpPr>
        <p:spPr bwMode="gray">
          <a:xfrm>
            <a:off x="375444" y="567058"/>
            <a:ext cx="7283724" cy="435173"/>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
        <p:nvSpPr>
          <p:cNvPr id="14" name="Text Placeholder 3"/>
          <p:cNvSpPr>
            <a:spLocks noGrp="1"/>
          </p:cNvSpPr>
          <p:nvPr>
            <p:ph type="body" sz="quarter" idx="10"/>
          </p:nvPr>
        </p:nvSpPr>
        <p:spPr>
          <a:xfrm>
            <a:off x="375444" y="1833214"/>
            <a:ext cx="7283724" cy="4643437"/>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p:cNvSpPr/>
          <p:nvPr userDrawn="1"/>
        </p:nvSpPr>
        <p:spPr>
          <a:xfrm>
            <a:off x="8052005" y="0"/>
            <a:ext cx="4789283" cy="7223125"/>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2000">
              <a:solidFill>
                <a:schemeClr val="tx1"/>
              </a:solidFill>
            </a:endParaRPr>
          </a:p>
        </p:txBody>
      </p:sp>
      <p:cxnSp>
        <p:nvCxnSpPr>
          <p:cNvPr id="16" name="Straight Connector 15"/>
          <p:cNvCxnSpPr/>
          <p:nvPr userDrawn="1"/>
        </p:nvCxnSpPr>
        <p:spPr>
          <a:xfrm>
            <a:off x="375444" y="455926"/>
            <a:ext cx="7283724" cy="7837"/>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3347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Full Page Photo">
    <p:spTree>
      <p:nvGrpSpPr>
        <p:cNvPr id="1" name=""/>
        <p:cNvGrpSpPr/>
        <p:nvPr/>
      </p:nvGrpSpPr>
      <p:grpSpPr>
        <a:xfrm>
          <a:off x="0" y="0"/>
          <a:ext cx="0" cy="0"/>
          <a:chOff x="0" y="0"/>
          <a:chExt cx="0" cy="0"/>
        </a:xfrm>
      </p:grpSpPr>
      <p:sp>
        <p:nvSpPr>
          <p:cNvPr id="3" name="Picture Placeholder 7"/>
          <p:cNvSpPr>
            <a:spLocks noGrp="1"/>
          </p:cNvSpPr>
          <p:nvPr>
            <p:ph type="pic" sz="quarter" idx="10" hasCustomPrompt="1"/>
          </p:nvPr>
        </p:nvSpPr>
        <p:spPr>
          <a:xfrm>
            <a:off x="477044" y="430311"/>
            <a:ext cx="11887200" cy="6425247"/>
          </a:xfrm>
        </p:spPr>
        <p:txBody>
          <a:bodyPr anchor="ctr">
            <a:normAutofit/>
          </a:bodyPr>
          <a:lstStyle>
            <a:lvl1pPr marL="0" indent="0" algn="ctr">
              <a:buNone/>
              <a:defRPr sz="2000" b="1" baseline="0">
                <a:solidFill>
                  <a:schemeClr val="bg2"/>
                </a:solidFill>
              </a:defRPr>
            </a:lvl1pPr>
          </a:lstStyle>
          <a:p>
            <a:r>
              <a:rPr lang="en-US"/>
              <a:t>Insert Full Background Photo Photo To Highlight a Key Message</a:t>
            </a:r>
          </a:p>
        </p:txBody>
      </p:sp>
      <p:cxnSp>
        <p:nvCxnSpPr>
          <p:cNvPr id="6" name="Straight Connector 5"/>
          <p:cNvCxnSpPr/>
          <p:nvPr/>
        </p:nvCxnSpPr>
        <p:spPr>
          <a:xfrm>
            <a:off x="477044" y="455926"/>
            <a:ext cx="11887200"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0024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Full Slide B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81480" y="184728"/>
            <a:ext cx="12478327" cy="6853668"/>
          </a:xfrm>
          <a:prstGeom prst="rect">
            <a:avLst/>
          </a:prstGeom>
          <a:solidFill>
            <a:schemeClr val="accent3">
              <a:alpha val="67000"/>
            </a:schemeClr>
          </a:solidFill>
        </p:spPr>
        <p:txBody>
          <a:bodyPr lIns="1920240" tIns="182880" rIns="1920240" bIns="182880" anchor="ctr" anchorCtr="0">
            <a:noAutofit/>
          </a:bodyPr>
          <a:lstStyle>
            <a:lvl1pPr algn="ctr">
              <a:defRPr sz="3200" b="0">
                <a:solidFill>
                  <a:schemeClr val="tx2"/>
                </a:solidFill>
              </a:defRPr>
            </a:lvl1pPr>
          </a:lstStyle>
          <a:p>
            <a:r>
              <a:rPr lang="en-US"/>
              <a:t>This is a sample quote to draw help make a point based on what people are saying</a:t>
            </a:r>
            <a:br>
              <a:rPr lang="en-US"/>
            </a:br>
            <a:r>
              <a:rPr lang="en-US"/>
              <a:t>(Use Format Background to Change Picture)</a:t>
            </a:r>
          </a:p>
        </p:txBody>
      </p:sp>
      <p:sp>
        <p:nvSpPr>
          <p:cNvPr id="6" name="Subtitle 2"/>
          <p:cNvSpPr>
            <a:spLocks noGrp="1"/>
          </p:cNvSpPr>
          <p:nvPr>
            <p:ph type="subTitle" idx="1" hasCustomPrompt="1"/>
          </p:nvPr>
        </p:nvSpPr>
        <p:spPr>
          <a:xfrm>
            <a:off x="0" y="5578763"/>
            <a:ext cx="12841288" cy="780473"/>
          </a:xfrm>
        </p:spPr>
        <p:txBody>
          <a:bodyPr anchor="ctr">
            <a:normAutofit/>
          </a:bodyPr>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ctr"/>
            <a:r>
              <a:rPr lang="en-US">
                <a:solidFill>
                  <a:schemeClr val="tx2"/>
                </a:solidFill>
              </a:rPr>
              <a:t>Brianna Sullivan</a:t>
            </a:r>
          </a:p>
        </p:txBody>
      </p:sp>
      <p:sp>
        <p:nvSpPr>
          <p:cNvPr id="4" name="Freeform 3"/>
          <p:cNvSpPr/>
          <p:nvPr userDrawn="1"/>
        </p:nvSpPr>
        <p:spPr>
          <a:xfrm>
            <a:off x="0" y="-1"/>
            <a:ext cx="12841288" cy="7223125"/>
          </a:xfrm>
          <a:custGeom>
            <a:avLst/>
            <a:gdLst>
              <a:gd name="connsiteX0" fmla="*/ 181479 w 12841288"/>
              <a:gd name="connsiteY0" fmla="*/ 184729 h 7223125"/>
              <a:gd name="connsiteX1" fmla="*/ 181479 w 12841288"/>
              <a:gd name="connsiteY1" fmla="*/ 7038397 h 7223125"/>
              <a:gd name="connsiteX2" fmla="*/ 12659806 w 12841288"/>
              <a:gd name="connsiteY2" fmla="*/ 7038397 h 7223125"/>
              <a:gd name="connsiteX3" fmla="*/ 12659806 w 12841288"/>
              <a:gd name="connsiteY3" fmla="*/ 184729 h 7223125"/>
              <a:gd name="connsiteX4" fmla="*/ 0 w 12841288"/>
              <a:gd name="connsiteY4" fmla="*/ 0 h 7223125"/>
              <a:gd name="connsiteX5" fmla="*/ 12841288 w 12841288"/>
              <a:gd name="connsiteY5" fmla="*/ 0 h 7223125"/>
              <a:gd name="connsiteX6" fmla="*/ 12841288 w 12841288"/>
              <a:gd name="connsiteY6" fmla="*/ 7223125 h 7223125"/>
              <a:gd name="connsiteX7" fmla="*/ 0 w 12841288"/>
              <a:gd name="connsiteY7" fmla="*/ 7223125 h 722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41288" h="7223125">
                <a:moveTo>
                  <a:pt x="181479" y="184729"/>
                </a:moveTo>
                <a:lnTo>
                  <a:pt x="181479" y="7038397"/>
                </a:lnTo>
                <a:lnTo>
                  <a:pt x="12659806" y="7038397"/>
                </a:lnTo>
                <a:lnTo>
                  <a:pt x="12659806" y="184729"/>
                </a:lnTo>
                <a:close/>
                <a:moveTo>
                  <a:pt x="0" y="0"/>
                </a:moveTo>
                <a:lnTo>
                  <a:pt x="12841288" y="0"/>
                </a:lnTo>
                <a:lnTo>
                  <a:pt x="12841288" y="7223125"/>
                </a:lnTo>
                <a:lnTo>
                  <a:pt x="0" y="7223125"/>
                </a:lnTo>
                <a:close/>
              </a:path>
            </a:pathLst>
          </a:cu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noAutofit/>
          </a:bodyPr>
          <a:lstStyle/>
          <a:p>
            <a:pPr algn="ctr"/>
            <a:endParaRPr lang="en-US" sz="2000" b="1">
              <a:solidFill>
                <a:schemeClr val="tx2"/>
              </a:solidFill>
              <a:latin typeface="+mj-lt"/>
            </a:endParaRPr>
          </a:p>
        </p:txBody>
      </p:sp>
    </p:spTree>
    <p:extLst>
      <p:ext uri="{BB962C8B-B14F-4D97-AF65-F5344CB8AC3E}">
        <p14:creationId xmlns:p14="http://schemas.microsoft.com/office/powerpoint/2010/main" val="1008616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ote Slide Solid Background">
    <p:bg>
      <p:bgPr>
        <a:solidFill>
          <a:schemeClr val="accent3"/>
        </a:solid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0" y="1721561"/>
            <a:ext cx="12841288" cy="3780000"/>
          </a:xfrm>
          <a:prstGeom prst="rect">
            <a:avLst/>
          </a:prstGeom>
        </p:spPr>
        <p:txBody>
          <a:bodyPr lIns="1920240" tIns="45720" rIns="1920240" bIns="45720" anchor="ctr" anchorCtr="0">
            <a:noAutofit/>
          </a:bodyPr>
          <a:lstStyle>
            <a:lvl1pPr algn="ctr">
              <a:defRPr sz="4600" b="0">
                <a:solidFill>
                  <a:schemeClr val="tx2"/>
                </a:solidFill>
              </a:defRPr>
            </a:lvl1pPr>
          </a:lstStyle>
          <a:p>
            <a:r>
              <a:rPr lang="en-US"/>
              <a:t>This is a sample quote to draw help make a point based on what people are saying</a:t>
            </a:r>
          </a:p>
        </p:txBody>
      </p:sp>
      <p:grpSp>
        <p:nvGrpSpPr>
          <p:cNvPr id="35" name="Group 34"/>
          <p:cNvGrpSpPr/>
          <p:nvPr/>
        </p:nvGrpSpPr>
        <p:grpSpPr>
          <a:xfrm>
            <a:off x="1569163" y="2028307"/>
            <a:ext cx="1553859" cy="1211604"/>
            <a:chOff x="1422137" y="1996264"/>
            <a:chExt cx="1197131" cy="933450"/>
          </a:xfrm>
        </p:grpSpPr>
        <p:grpSp>
          <p:nvGrpSpPr>
            <p:cNvPr id="14" name="Group 4"/>
            <p:cNvGrpSpPr>
              <a:grpSpLocks noChangeAspect="1"/>
            </p:cNvGrpSpPr>
            <p:nvPr/>
          </p:nvGrpSpPr>
          <p:grpSpPr bwMode="auto">
            <a:xfrm>
              <a:off x="1422137" y="1996264"/>
              <a:ext cx="550863" cy="933450"/>
              <a:chOff x="610" y="950"/>
              <a:chExt cx="347" cy="588"/>
            </a:xfrm>
          </p:grpSpPr>
          <p:sp>
            <p:nvSpPr>
              <p:cNvPr id="15"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42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2" name="Group 4"/>
            <p:cNvGrpSpPr>
              <a:grpSpLocks noChangeAspect="1"/>
            </p:cNvGrpSpPr>
            <p:nvPr/>
          </p:nvGrpSpPr>
          <p:grpSpPr bwMode="auto">
            <a:xfrm>
              <a:off x="2068405" y="1996264"/>
              <a:ext cx="550863" cy="933450"/>
              <a:chOff x="610" y="950"/>
              <a:chExt cx="347" cy="588"/>
            </a:xfrm>
          </p:grpSpPr>
          <p:sp>
            <p:nvSpPr>
              <p:cNvPr id="33"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23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9" name="Group 18"/>
          <p:cNvGrpSpPr/>
          <p:nvPr/>
        </p:nvGrpSpPr>
        <p:grpSpPr>
          <a:xfrm rot="10800000">
            <a:off x="9718199" y="2157617"/>
            <a:ext cx="1553859" cy="1211604"/>
            <a:chOff x="1422137" y="1996264"/>
            <a:chExt cx="1197131" cy="933450"/>
          </a:xfrm>
        </p:grpSpPr>
        <p:grpSp>
          <p:nvGrpSpPr>
            <p:cNvPr id="20" name="Group 4"/>
            <p:cNvGrpSpPr>
              <a:grpSpLocks noChangeAspect="1"/>
            </p:cNvGrpSpPr>
            <p:nvPr/>
          </p:nvGrpSpPr>
          <p:grpSpPr bwMode="auto">
            <a:xfrm>
              <a:off x="1422137" y="1996264"/>
              <a:ext cx="550863" cy="933450"/>
              <a:chOff x="610" y="950"/>
              <a:chExt cx="347" cy="588"/>
            </a:xfrm>
          </p:grpSpPr>
          <p:sp>
            <p:nvSpPr>
              <p:cNvPr id="24"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42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 name="Group 4"/>
            <p:cNvGrpSpPr>
              <a:grpSpLocks noChangeAspect="1"/>
            </p:cNvGrpSpPr>
            <p:nvPr/>
          </p:nvGrpSpPr>
          <p:grpSpPr bwMode="auto">
            <a:xfrm>
              <a:off x="2068405" y="1996264"/>
              <a:ext cx="550863" cy="933450"/>
              <a:chOff x="610" y="950"/>
              <a:chExt cx="347" cy="588"/>
            </a:xfrm>
          </p:grpSpPr>
          <p:sp>
            <p:nvSpPr>
              <p:cNvPr id="22"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23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28" name="Subtitle 2"/>
          <p:cNvSpPr>
            <a:spLocks noGrp="1"/>
          </p:cNvSpPr>
          <p:nvPr>
            <p:ph type="subTitle" idx="1" hasCustomPrompt="1"/>
          </p:nvPr>
        </p:nvSpPr>
        <p:spPr>
          <a:xfrm>
            <a:off x="0" y="5578763"/>
            <a:ext cx="12841288" cy="780473"/>
          </a:xfrm>
        </p:spPr>
        <p:txBody>
          <a:bodyPr anchor="ctr">
            <a:normAutofit/>
          </a:bodyPr>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ctr"/>
            <a:r>
              <a:rPr lang="en-US">
                <a:solidFill>
                  <a:schemeClr val="tx2"/>
                </a:solidFill>
              </a:rPr>
              <a:t>Brianna Sullivan</a:t>
            </a:r>
          </a:p>
        </p:txBody>
      </p:sp>
      <p:sp>
        <p:nvSpPr>
          <p:cNvPr id="27" name="Freeform 26"/>
          <p:cNvSpPr/>
          <p:nvPr/>
        </p:nvSpPr>
        <p:spPr>
          <a:xfrm>
            <a:off x="0" y="-1"/>
            <a:ext cx="12841288" cy="7223125"/>
          </a:xfrm>
          <a:custGeom>
            <a:avLst/>
            <a:gdLst>
              <a:gd name="connsiteX0" fmla="*/ 181479 w 12841288"/>
              <a:gd name="connsiteY0" fmla="*/ 184729 h 7223125"/>
              <a:gd name="connsiteX1" fmla="*/ 181479 w 12841288"/>
              <a:gd name="connsiteY1" fmla="*/ 7038397 h 7223125"/>
              <a:gd name="connsiteX2" fmla="*/ 12659806 w 12841288"/>
              <a:gd name="connsiteY2" fmla="*/ 7038397 h 7223125"/>
              <a:gd name="connsiteX3" fmla="*/ 12659806 w 12841288"/>
              <a:gd name="connsiteY3" fmla="*/ 184729 h 7223125"/>
              <a:gd name="connsiteX4" fmla="*/ 0 w 12841288"/>
              <a:gd name="connsiteY4" fmla="*/ 0 h 7223125"/>
              <a:gd name="connsiteX5" fmla="*/ 12841288 w 12841288"/>
              <a:gd name="connsiteY5" fmla="*/ 0 h 7223125"/>
              <a:gd name="connsiteX6" fmla="*/ 12841288 w 12841288"/>
              <a:gd name="connsiteY6" fmla="*/ 7223125 h 7223125"/>
              <a:gd name="connsiteX7" fmla="*/ 0 w 12841288"/>
              <a:gd name="connsiteY7" fmla="*/ 7223125 h 722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41288" h="7223125">
                <a:moveTo>
                  <a:pt x="181479" y="184729"/>
                </a:moveTo>
                <a:lnTo>
                  <a:pt x="181479" y="7038397"/>
                </a:lnTo>
                <a:lnTo>
                  <a:pt x="12659806" y="7038397"/>
                </a:lnTo>
                <a:lnTo>
                  <a:pt x="12659806" y="184729"/>
                </a:lnTo>
                <a:close/>
                <a:moveTo>
                  <a:pt x="0" y="0"/>
                </a:moveTo>
                <a:lnTo>
                  <a:pt x="12841288" y="0"/>
                </a:lnTo>
                <a:lnTo>
                  <a:pt x="12841288" y="7223125"/>
                </a:lnTo>
                <a:lnTo>
                  <a:pt x="0" y="7223125"/>
                </a:lnTo>
                <a:close/>
              </a:path>
            </a:pathLst>
          </a:cu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noAutofit/>
          </a:bodyPr>
          <a:lstStyle/>
          <a:p>
            <a:pPr algn="ctr"/>
            <a:endParaRPr lang="en-US" sz="2000" b="1">
              <a:solidFill>
                <a:schemeClr val="tx2"/>
              </a:solidFill>
              <a:latin typeface="+mj-lt"/>
            </a:endParaRPr>
          </a:p>
        </p:txBody>
      </p:sp>
    </p:spTree>
    <p:extLst>
      <p:ext uri="{BB962C8B-B14F-4D97-AF65-F5344CB8AC3E}">
        <p14:creationId xmlns:p14="http://schemas.microsoft.com/office/powerpoint/2010/main" val="3607801866"/>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001588" y="3110096"/>
            <a:ext cx="4798701" cy="621106"/>
          </a:xfrm>
          <a:prstGeom prst="rect">
            <a:avLst/>
          </a:prstGeom>
        </p:spPr>
        <p:txBody>
          <a:bodyPr lIns="0" tIns="45720" rIns="0" bIns="45720" anchor="ctr" anchorCtr="0">
            <a:noAutofit/>
          </a:bodyPr>
          <a:lstStyle>
            <a:lvl1pPr algn="ctr">
              <a:defRPr sz="6000" b="0">
                <a:solidFill>
                  <a:schemeClr val="accent2"/>
                </a:solidFill>
              </a:defRPr>
            </a:lvl1pPr>
          </a:lstStyle>
          <a:p>
            <a:r>
              <a:rPr lang="en-US"/>
              <a:t>Thank you</a:t>
            </a:r>
          </a:p>
        </p:txBody>
      </p:sp>
      <p:pic>
        <p:nvPicPr>
          <p:cNvPr id="10" name="Picture 9"/>
          <p:cNvPicPr>
            <a:picLocks noChangeAspect="1"/>
          </p:cNvPicPr>
          <p:nvPr/>
        </p:nvPicPr>
        <p:blipFill>
          <a:blip r:embed="rId2"/>
          <a:stretch>
            <a:fillRect/>
          </a:stretch>
        </p:blipFill>
        <p:spPr>
          <a:xfrm>
            <a:off x="5475688" y="6221651"/>
            <a:ext cx="1889912" cy="339214"/>
          </a:xfrm>
          <a:prstGeom prst="rect">
            <a:avLst/>
          </a:prstGeom>
        </p:spPr>
      </p:pic>
    </p:spTree>
    <p:extLst>
      <p:ext uri="{BB962C8B-B14F-4D97-AF65-F5344CB8AC3E}">
        <p14:creationId xmlns:p14="http://schemas.microsoft.com/office/powerpoint/2010/main" val="2590882644"/>
      </p:ext>
    </p:extLst>
  </p:cSld>
  <p:clrMapOvr>
    <a:overrideClrMapping bg1="lt1" tx1="dk1" bg2="lt2" tx2="dk2" accent1="accent1" accent2="accent2" accent3="accent3" accent4="accent4" accent5="accent5" accent6="accent6" hlink="hlink" folHlink="folHlink"/>
  </p:clrMapOvr>
  <p:hf sldNum="0" hdr="0" ftr="0"/>
  <p:extLst>
    <p:ext uri="{DCECCB84-F9BA-43D5-87BE-67443E8EF086}">
      <p15:sldGuideLst xmlns:p15="http://schemas.microsoft.com/office/powerpoint/2012/main">
        <p15:guide id="1" orient="horz" pos="475">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Slide title"/>
          <p:cNvSpPr>
            <a:spLocks noGrp="1" noChangeArrowheads="1"/>
          </p:cNvSpPr>
          <p:nvPr>
            <p:ph type="title"/>
          </p:nvPr>
        </p:nvSpPr>
        <p:spPr bwMode="gray">
          <a:xfrm>
            <a:off x="375444" y="567058"/>
            <a:ext cx="11887200" cy="435173"/>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Tree>
    <p:extLst>
      <p:ext uri="{BB962C8B-B14F-4D97-AF65-F5344CB8AC3E}">
        <p14:creationId xmlns:p14="http://schemas.microsoft.com/office/powerpoint/2010/main" val="3165955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7033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ubTitle and Body">
    <p:spTree>
      <p:nvGrpSpPr>
        <p:cNvPr id="1" name=""/>
        <p:cNvGrpSpPr/>
        <p:nvPr/>
      </p:nvGrpSpPr>
      <p:grpSpPr>
        <a:xfrm>
          <a:off x="0" y="0"/>
          <a:ext cx="0" cy="0"/>
          <a:chOff x="0" y="0"/>
          <a:chExt cx="0" cy="0"/>
        </a:xfrm>
      </p:grpSpPr>
      <p:sp>
        <p:nvSpPr>
          <p:cNvPr id="3" name="Slide title"/>
          <p:cNvSpPr>
            <a:spLocks noGrp="1" noChangeArrowheads="1"/>
          </p:cNvSpPr>
          <p:nvPr>
            <p:ph type="title"/>
          </p:nvPr>
        </p:nvSpPr>
        <p:spPr bwMode="gray">
          <a:xfrm>
            <a:off x="375444" y="567058"/>
            <a:ext cx="12070080" cy="435173"/>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
        <p:nvSpPr>
          <p:cNvPr id="4" name="Text Placeholder 3"/>
          <p:cNvSpPr>
            <a:spLocks noGrp="1"/>
          </p:cNvSpPr>
          <p:nvPr>
            <p:ph type="body" sz="quarter" idx="10"/>
          </p:nvPr>
        </p:nvSpPr>
        <p:spPr>
          <a:xfrm>
            <a:off x="376238" y="1833214"/>
            <a:ext cx="12070080" cy="4643437"/>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ubtitle 2"/>
          <p:cNvSpPr>
            <a:spLocks noGrp="1"/>
          </p:cNvSpPr>
          <p:nvPr>
            <p:ph type="subTitle" idx="1" hasCustomPrompt="1"/>
          </p:nvPr>
        </p:nvSpPr>
        <p:spPr>
          <a:xfrm>
            <a:off x="375444" y="1136158"/>
            <a:ext cx="6858000" cy="563128"/>
          </a:xfrm>
          <a:prstGeom prst="rect">
            <a:avLst/>
          </a:prstGeom>
        </p:spPr>
        <p:txBody>
          <a:bodyPr lIns="0" rIns="0">
            <a:noAutofit/>
          </a:bodyPr>
          <a:lstStyle>
            <a:lvl1pPr marL="0" indent="0" algn="l">
              <a:buNone/>
              <a:defRPr sz="1800" b="1">
                <a:solidFill>
                  <a:schemeClr val="accent3"/>
                </a:solidFill>
                <a:latin typeface="+mn-lt"/>
              </a:defRPr>
            </a:lvl1pPr>
            <a:lvl2pPr marL="490667" indent="0" algn="ctr">
              <a:buNone/>
              <a:defRPr>
                <a:solidFill>
                  <a:schemeClr val="tx1">
                    <a:tint val="75000"/>
                  </a:schemeClr>
                </a:solidFill>
              </a:defRPr>
            </a:lvl2pPr>
            <a:lvl3pPr marL="981334" indent="0" algn="ctr">
              <a:buNone/>
              <a:defRPr>
                <a:solidFill>
                  <a:schemeClr val="tx1">
                    <a:tint val="75000"/>
                  </a:schemeClr>
                </a:solidFill>
              </a:defRPr>
            </a:lvl3pPr>
            <a:lvl4pPr marL="1472001" indent="0" algn="ctr">
              <a:buNone/>
              <a:defRPr>
                <a:solidFill>
                  <a:schemeClr val="tx1">
                    <a:tint val="75000"/>
                  </a:schemeClr>
                </a:solidFill>
              </a:defRPr>
            </a:lvl4pPr>
            <a:lvl5pPr marL="1962668" indent="0" algn="ctr">
              <a:buNone/>
              <a:defRPr>
                <a:solidFill>
                  <a:schemeClr val="tx1">
                    <a:tint val="75000"/>
                  </a:schemeClr>
                </a:solidFill>
              </a:defRPr>
            </a:lvl5pPr>
            <a:lvl6pPr marL="2453335" indent="0" algn="ctr">
              <a:buNone/>
              <a:defRPr>
                <a:solidFill>
                  <a:schemeClr val="tx1">
                    <a:tint val="75000"/>
                  </a:schemeClr>
                </a:solidFill>
              </a:defRPr>
            </a:lvl6pPr>
            <a:lvl7pPr marL="2944002" indent="0" algn="ctr">
              <a:buNone/>
              <a:defRPr>
                <a:solidFill>
                  <a:schemeClr val="tx1">
                    <a:tint val="75000"/>
                  </a:schemeClr>
                </a:solidFill>
              </a:defRPr>
            </a:lvl7pPr>
            <a:lvl8pPr marL="3434669" indent="0" algn="ctr">
              <a:buNone/>
              <a:defRPr>
                <a:solidFill>
                  <a:schemeClr val="tx1">
                    <a:tint val="75000"/>
                  </a:schemeClr>
                </a:solidFill>
              </a:defRPr>
            </a:lvl8pPr>
            <a:lvl9pPr marL="3925336" indent="0" algn="ctr">
              <a:buNone/>
              <a:defRPr>
                <a:solidFill>
                  <a:schemeClr val="tx1">
                    <a:tint val="75000"/>
                  </a:schemeClr>
                </a:solidFill>
              </a:defRPr>
            </a:lvl9pPr>
          </a:lstStyle>
          <a:p>
            <a:r>
              <a:rPr lang="en-US"/>
              <a:t>Click to edit subtitle style</a:t>
            </a:r>
          </a:p>
        </p:txBody>
      </p:sp>
    </p:spTree>
    <p:extLst>
      <p:ext uri="{BB962C8B-B14F-4D97-AF65-F5344CB8AC3E}">
        <p14:creationId xmlns:p14="http://schemas.microsoft.com/office/powerpoint/2010/main" val="1116537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No Picture">
    <p:spTree>
      <p:nvGrpSpPr>
        <p:cNvPr id="1" name=""/>
        <p:cNvGrpSpPr/>
        <p:nvPr/>
      </p:nvGrpSpPr>
      <p:grpSpPr>
        <a:xfrm>
          <a:off x="0" y="0"/>
          <a:ext cx="0" cy="0"/>
          <a:chOff x="0" y="0"/>
          <a:chExt cx="0" cy="0"/>
        </a:xfrm>
      </p:grpSpPr>
      <p:sp>
        <p:nvSpPr>
          <p:cNvPr id="16" name="Rectangle 15"/>
          <p:cNvSpPr/>
          <p:nvPr/>
        </p:nvSpPr>
        <p:spPr>
          <a:xfrm>
            <a:off x="376518" y="358775"/>
            <a:ext cx="12130486" cy="6127886"/>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400">
              <a:solidFill>
                <a:schemeClr val="tx1"/>
              </a:solidFill>
            </a:endParaRPr>
          </a:p>
        </p:txBody>
      </p:sp>
      <p:sp>
        <p:nvSpPr>
          <p:cNvPr id="2" name="Title 1"/>
          <p:cNvSpPr>
            <a:spLocks noGrp="1"/>
          </p:cNvSpPr>
          <p:nvPr>
            <p:ph type="ctrTitle"/>
          </p:nvPr>
        </p:nvSpPr>
        <p:spPr>
          <a:xfrm>
            <a:off x="933562" y="1618488"/>
            <a:ext cx="5085400" cy="621106"/>
          </a:xfrm>
          <a:prstGeom prst="rect">
            <a:avLst/>
          </a:prstGeom>
        </p:spPr>
        <p:txBody>
          <a:bodyPr lIns="0" tIns="45720" rIns="0" bIns="45720" anchor="t" anchorCtr="0">
            <a:noAutofit/>
          </a:bodyPr>
          <a:lstStyle>
            <a:lvl1pPr>
              <a:defRPr sz="4600" b="0">
                <a:solidFill>
                  <a:schemeClr val="accent2"/>
                </a:solidFill>
              </a:defRPr>
            </a:lvl1pPr>
          </a:lstStyle>
          <a:p>
            <a:r>
              <a:rPr lang="en-US"/>
              <a:t>Click to edit Master title style</a:t>
            </a:r>
          </a:p>
        </p:txBody>
      </p:sp>
      <p:sp>
        <p:nvSpPr>
          <p:cNvPr id="3" name="Subtitle 2"/>
          <p:cNvSpPr>
            <a:spLocks noGrp="1"/>
          </p:cNvSpPr>
          <p:nvPr>
            <p:ph type="subTitle" idx="1"/>
          </p:nvPr>
        </p:nvSpPr>
        <p:spPr>
          <a:xfrm>
            <a:off x="933563" y="5333781"/>
            <a:ext cx="5085400" cy="563128"/>
          </a:xfrm>
          <a:prstGeom prst="rect">
            <a:avLst/>
          </a:prstGeom>
        </p:spPr>
        <p:txBody>
          <a:bodyPr lIns="0" rIns="0">
            <a:noAutofit/>
          </a:bodyPr>
          <a:lstStyle>
            <a:lvl1pPr marL="0" indent="0" algn="l">
              <a:buNone/>
              <a:defRPr sz="2000" b="1">
                <a:solidFill>
                  <a:schemeClr val="accent2"/>
                </a:solidFill>
                <a:latin typeface="+mj-lt"/>
              </a:defRPr>
            </a:lvl1pPr>
            <a:lvl2pPr marL="490667" indent="0" algn="ctr">
              <a:buNone/>
              <a:defRPr>
                <a:solidFill>
                  <a:schemeClr val="tx1">
                    <a:tint val="75000"/>
                  </a:schemeClr>
                </a:solidFill>
              </a:defRPr>
            </a:lvl2pPr>
            <a:lvl3pPr marL="981334" indent="0" algn="ctr">
              <a:buNone/>
              <a:defRPr>
                <a:solidFill>
                  <a:schemeClr val="tx1">
                    <a:tint val="75000"/>
                  </a:schemeClr>
                </a:solidFill>
              </a:defRPr>
            </a:lvl3pPr>
            <a:lvl4pPr marL="1472001" indent="0" algn="ctr">
              <a:buNone/>
              <a:defRPr>
                <a:solidFill>
                  <a:schemeClr val="tx1">
                    <a:tint val="75000"/>
                  </a:schemeClr>
                </a:solidFill>
              </a:defRPr>
            </a:lvl4pPr>
            <a:lvl5pPr marL="1962668" indent="0" algn="ctr">
              <a:buNone/>
              <a:defRPr>
                <a:solidFill>
                  <a:schemeClr val="tx1">
                    <a:tint val="75000"/>
                  </a:schemeClr>
                </a:solidFill>
              </a:defRPr>
            </a:lvl5pPr>
            <a:lvl6pPr marL="2453335" indent="0" algn="ctr">
              <a:buNone/>
              <a:defRPr>
                <a:solidFill>
                  <a:schemeClr val="tx1">
                    <a:tint val="75000"/>
                  </a:schemeClr>
                </a:solidFill>
              </a:defRPr>
            </a:lvl6pPr>
            <a:lvl7pPr marL="2944002" indent="0" algn="ctr">
              <a:buNone/>
              <a:defRPr>
                <a:solidFill>
                  <a:schemeClr val="tx1">
                    <a:tint val="75000"/>
                  </a:schemeClr>
                </a:solidFill>
              </a:defRPr>
            </a:lvl7pPr>
            <a:lvl8pPr marL="3434669" indent="0" algn="ctr">
              <a:buNone/>
              <a:defRPr>
                <a:solidFill>
                  <a:schemeClr val="tx1">
                    <a:tint val="75000"/>
                  </a:schemeClr>
                </a:solidFill>
              </a:defRPr>
            </a:lvl8pPr>
            <a:lvl9pPr marL="3925336" indent="0" algn="ctr">
              <a:buNone/>
              <a:defRPr>
                <a:solidFill>
                  <a:schemeClr val="tx1">
                    <a:tint val="75000"/>
                  </a:schemeClr>
                </a:solidFill>
              </a:defRPr>
            </a:lvl9pPr>
          </a:lstStyle>
          <a:p>
            <a:r>
              <a:rPr lang="en-US"/>
              <a:t>Click to edit Master subtitle style</a:t>
            </a:r>
          </a:p>
        </p:txBody>
      </p:sp>
      <p:sp>
        <p:nvSpPr>
          <p:cNvPr id="36" name="Text Placeholder 35"/>
          <p:cNvSpPr>
            <a:spLocks noGrp="1"/>
          </p:cNvSpPr>
          <p:nvPr>
            <p:ph type="body" sz="quarter" idx="11" hasCustomPrompt="1"/>
          </p:nvPr>
        </p:nvSpPr>
        <p:spPr>
          <a:xfrm>
            <a:off x="376518" y="6640449"/>
            <a:ext cx="4141787" cy="288925"/>
          </a:xfrm>
        </p:spPr>
        <p:txBody>
          <a:bodyPr lIns="0" bIns="45720" anchor="b">
            <a:noAutofit/>
          </a:bodyPr>
          <a:lstStyle>
            <a:lvl1pPr marL="0" indent="0">
              <a:buNone/>
              <a:defRPr sz="1600">
                <a:solidFill>
                  <a:schemeClr val="tx1"/>
                </a:solidFill>
                <a:latin typeface="+mj-lt"/>
              </a:defRPr>
            </a:lvl1pPr>
            <a:lvl2pPr marL="455612" indent="0">
              <a:buNone/>
              <a:defRPr/>
            </a:lvl2pPr>
            <a:lvl3pPr marL="765175" indent="0">
              <a:buNone/>
              <a:defRPr/>
            </a:lvl3pPr>
            <a:lvl4pPr marL="1243584" indent="0">
              <a:buNone/>
              <a:defRPr/>
            </a:lvl4pPr>
            <a:lvl5pPr marL="1962668" indent="0">
              <a:buNone/>
              <a:defRPr/>
            </a:lvl5pPr>
          </a:lstStyle>
          <a:p>
            <a:pPr lvl="0"/>
            <a:r>
              <a:rPr lang="en-US"/>
              <a:t>Insert Date Here</a:t>
            </a:r>
          </a:p>
        </p:txBody>
      </p:sp>
      <p:pic>
        <p:nvPicPr>
          <p:cNvPr id="6" name="Picture 5">
            <a:extLst>
              <a:ext uri="{FF2B5EF4-FFF2-40B4-BE49-F238E27FC236}">
                <a16:creationId xmlns:a16="http://schemas.microsoft.com/office/drawing/2014/main" id="{1CB8F686-2832-DE45-B4EA-A9B076CCC09E}"/>
              </a:ext>
            </a:extLst>
          </p:cNvPr>
          <p:cNvPicPr>
            <a:picLocks noChangeAspect="1"/>
          </p:cNvPicPr>
          <p:nvPr userDrawn="1"/>
        </p:nvPicPr>
        <p:blipFill>
          <a:blip r:embed="rId2"/>
          <a:stretch>
            <a:fillRect/>
          </a:stretch>
        </p:blipFill>
        <p:spPr>
          <a:xfrm>
            <a:off x="933562" y="1006176"/>
            <a:ext cx="1856232" cy="320040"/>
          </a:xfrm>
          <a:prstGeom prst="rect">
            <a:avLst/>
          </a:prstGeom>
        </p:spPr>
      </p:pic>
    </p:spTree>
    <p:extLst>
      <p:ext uri="{BB962C8B-B14F-4D97-AF65-F5344CB8AC3E}">
        <p14:creationId xmlns:p14="http://schemas.microsoft.com/office/powerpoint/2010/main" val="4138382229"/>
      </p:ext>
    </p:extLst>
  </p:cSld>
  <p:clrMapOvr>
    <a:masterClrMapping/>
  </p:clrMapOvr>
  <p:hf sldNum="0" hdr="0" ftr="0"/>
  <p:extLst>
    <p:ext uri="{DCECCB84-F9BA-43D5-87BE-67443E8EF086}">
      <p15:sldGuideLst xmlns:p15="http://schemas.microsoft.com/office/powerpoint/2012/main">
        <p15:guide id="1" orient="horz" pos="47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3"/>
        </a:solidFill>
        <a:effectLst/>
      </p:bgPr>
    </p:bg>
    <p:spTree>
      <p:nvGrpSpPr>
        <p:cNvPr id="1" name=""/>
        <p:cNvGrpSpPr/>
        <p:nvPr/>
      </p:nvGrpSpPr>
      <p:grpSpPr>
        <a:xfrm>
          <a:off x="0" y="0"/>
          <a:ext cx="0" cy="0"/>
          <a:chOff x="0" y="0"/>
          <a:chExt cx="0" cy="0"/>
        </a:xfrm>
      </p:grpSpPr>
      <p:sp>
        <p:nvSpPr>
          <p:cNvPr id="16" name="Rectangle 15"/>
          <p:cNvSpPr/>
          <p:nvPr/>
        </p:nvSpPr>
        <p:spPr>
          <a:xfrm>
            <a:off x="1885838" y="620396"/>
            <a:ext cx="10955450" cy="6602729"/>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endParaRPr lang="en-US" sz="2000" b="1">
              <a:solidFill>
                <a:schemeClr val="tx2"/>
              </a:solidFill>
              <a:latin typeface="+mj-lt"/>
            </a:endParaRPr>
          </a:p>
        </p:txBody>
      </p:sp>
      <p:sp>
        <p:nvSpPr>
          <p:cNvPr id="3" name="Title 1"/>
          <p:cNvSpPr>
            <a:spLocks noGrp="1"/>
          </p:cNvSpPr>
          <p:nvPr>
            <p:ph type="ctrTitle" hasCustomPrompt="1"/>
          </p:nvPr>
        </p:nvSpPr>
        <p:spPr>
          <a:xfrm>
            <a:off x="2478657" y="924570"/>
            <a:ext cx="8680410" cy="1646102"/>
          </a:xfrm>
          <a:prstGeom prst="rect">
            <a:avLst/>
          </a:prstGeom>
        </p:spPr>
        <p:txBody>
          <a:bodyPr lIns="0" tIns="45720" rIns="0" bIns="45720" anchor="t" anchorCtr="0">
            <a:noAutofit/>
          </a:bodyPr>
          <a:lstStyle>
            <a:lvl1pPr algn="l">
              <a:defRPr sz="5400" b="1" baseline="0">
                <a:solidFill>
                  <a:schemeClr val="accent3"/>
                </a:solidFill>
              </a:defRPr>
            </a:lvl1pPr>
          </a:lstStyle>
          <a:p>
            <a:r>
              <a:rPr lang="en-US"/>
              <a:t>Click to add Section title</a:t>
            </a:r>
          </a:p>
        </p:txBody>
      </p:sp>
      <p:sp>
        <p:nvSpPr>
          <p:cNvPr id="4" name="Subtitle 2"/>
          <p:cNvSpPr>
            <a:spLocks noGrp="1"/>
          </p:cNvSpPr>
          <p:nvPr>
            <p:ph type="subTitle" idx="1" hasCustomPrompt="1"/>
          </p:nvPr>
        </p:nvSpPr>
        <p:spPr>
          <a:xfrm>
            <a:off x="2478657" y="6093208"/>
            <a:ext cx="6791864" cy="704406"/>
          </a:xfrm>
          <a:prstGeom prst="rect">
            <a:avLst/>
          </a:prstGeom>
        </p:spPr>
        <p:txBody>
          <a:bodyPr lIns="0" tIns="0" rIns="0" bIns="0" anchor="b">
            <a:noAutofit/>
          </a:bodyPr>
          <a:lstStyle>
            <a:lvl1pPr marL="0" indent="0" algn="l">
              <a:buNone/>
              <a:defRPr sz="2800" b="0">
                <a:solidFill>
                  <a:schemeClr val="accent3"/>
                </a:solidFill>
                <a:latin typeface="+mn-lt"/>
              </a:defRPr>
            </a:lvl1pPr>
            <a:lvl2pPr marL="490667" indent="0" algn="ctr">
              <a:buNone/>
              <a:defRPr>
                <a:solidFill>
                  <a:schemeClr val="tx1">
                    <a:tint val="75000"/>
                  </a:schemeClr>
                </a:solidFill>
              </a:defRPr>
            </a:lvl2pPr>
            <a:lvl3pPr marL="981334" indent="0" algn="ctr">
              <a:buNone/>
              <a:defRPr>
                <a:solidFill>
                  <a:schemeClr val="tx1">
                    <a:tint val="75000"/>
                  </a:schemeClr>
                </a:solidFill>
              </a:defRPr>
            </a:lvl3pPr>
            <a:lvl4pPr marL="1472001" indent="0" algn="ctr">
              <a:buNone/>
              <a:defRPr>
                <a:solidFill>
                  <a:schemeClr val="tx1">
                    <a:tint val="75000"/>
                  </a:schemeClr>
                </a:solidFill>
              </a:defRPr>
            </a:lvl4pPr>
            <a:lvl5pPr marL="1962668" indent="0" algn="ctr">
              <a:buNone/>
              <a:defRPr>
                <a:solidFill>
                  <a:schemeClr val="tx1">
                    <a:tint val="75000"/>
                  </a:schemeClr>
                </a:solidFill>
              </a:defRPr>
            </a:lvl5pPr>
            <a:lvl6pPr marL="2453335" indent="0" algn="ctr">
              <a:buNone/>
              <a:defRPr>
                <a:solidFill>
                  <a:schemeClr val="tx1">
                    <a:tint val="75000"/>
                  </a:schemeClr>
                </a:solidFill>
              </a:defRPr>
            </a:lvl6pPr>
            <a:lvl7pPr marL="2944002" indent="0" algn="ctr">
              <a:buNone/>
              <a:defRPr>
                <a:solidFill>
                  <a:schemeClr val="tx1">
                    <a:tint val="75000"/>
                  </a:schemeClr>
                </a:solidFill>
              </a:defRPr>
            </a:lvl7pPr>
            <a:lvl8pPr marL="3434669" indent="0" algn="ctr">
              <a:buNone/>
              <a:defRPr>
                <a:solidFill>
                  <a:schemeClr val="tx1">
                    <a:tint val="75000"/>
                  </a:schemeClr>
                </a:solidFill>
              </a:defRPr>
            </a:lvl8pPr>
            <a:lvl9pPr marL="3925336" indent="0" algn="ctr">
              <a:buNone/>
              <a:defRPr>
                <a:solidFill>
                  <a:schemeClr val="tx1">
                    <a:tint val="75000"/>
                  </a:schemeClr>
                </a:solidFill>
              </a:defRPr>
            </a:lvl9pPr>
          </a:lstStyle>
          <a:p>
            <a:r>
              <a:rPr lang="en-US"/>
              <a:t>Click to add subtitle</a:t>
            </a:r>
          </a:p>
        </p:txBody>
      </p:sp>
      <p:sp>
        <p:nvSpPr>
          <p:cNvPr id="5" name="Text Placeholder 35"/>
          <p:cNvSpPr>
            <a:spLocks noGrp="1"/>
          </p:cNvSpPr>
          <p:nvPr>
            <p:ph type="body" sz="quarter" idx="11" hasCustomPrompt="1"/>
          </p:nvPr>
        </p:nvSpPr>
        <p:spPr>
          <a:xfrm>
            <a:off x="10760018" y="6479875"/>
            <a:ext cx="1529750" cy="317739"/>
          </a:xfrm>
        </p:spPr>
        <p:txBody>
          <a:bodyPr lIns="0" tIns="0" rIns="0" bIns="0" anchor="b">
            <a:noAutofit/>
          </a:bodyPr>
          <a:lstStyle>
            <a:lvl1pPr marL="0" indent="0" algn="r">
              <a:buNone/>
              <a:defRPr sz="1400">
                <a:solidFill>
                  <a:schemeClr val="accent3"/>
                </a:solidFill>
                <a:latin typeface="+mj-lt"/>
              </a:defRPr>
            </a:lvl1pPr>
            <a:lvl2pPr marL="455612" indent="0">
              <a:buNone/>
              <a:defRPr/>
            </a:lvl2pPr>
            <a:lvl3pPr marL="765175" indent="0">
              <a:buNone/>
              <a:defRPr/>
            </a:lvl3pPr>
            <a:lvl4pPr marL="1243584" indent="0">
              <a:buNone/>
              <a:defRPr/>
            </a:lvl4pPr>
            <a:lvl5pPr marL="1962668" indent="0">
              <a:buNone/>
              <a:defRPr/>
            </a:lvl5pPr>
          </a:lstStyle>
          <a:p>
            <a:pPr lvl="0"/>
            <a:r>
              <a:rPr lang="en-US"/>
              <a:t>Insert Date Here</a:t>
            </a:r>
          </a:p>
        </p:txBody>
      </p:sp>
      <p:sp>
        <p:nvSpPr>
          <p:cNvPr id="17" name="Text Placeholder 35"/>
          <p:cNvSpPr>
            <a:spLocks noGrp="1"/>
          </p:cNvSpPr>
          <p:nvPr>
            <p:ph type="body" sz="quarter" idx="12" hasCustomPrompt="1"/>
          </p:nvPr>
        </p:nvSpPr>
        <p:spPr>
          <a:xfrm>
            <a:off x="255263" y="6479875"/>
            <a:ext cx="1529750" cy="317739"/>
          </a:xfrm>
        </p:spPr>
        <p:txBody>
          <a:bodyPr lIns="0" tIns="0" rIns="0" bIns="0" anchor="b">
            <a:noAutofit/>
          </a:bodyPr>
          <a:lstStyle>
            <a:lvl1pPr marL="0" indent="0" algn="l">
              <a:buNone/>
              <a:defRPr sz="1400">
                <a:solidFill>
                  <a:schemeClr val="tx2"/>
                </a:solidFill>
                <a:latin typeface="+mj-lt"/>
              </a:defRPr>
            </a:lvl1pPr>
            <a:lvl2pPr marL="455612" indent="0">
              <a:buNone/>
              <a:defRPr/>
            </a:lvl2pPr>
            <a:lvl3pPr marL="765175" indent="0">
              <a:buNone/>
              <a:defRPr/>
            </a:lvl3pPr>
            <a:lvl4pPr marL="1243584" indent="0">
              <a:buNone/>
              <a:defRPr/>
            </a:lvl4pPr>
            <a:lvl5pPr marL="1962668" indent="0">
              <a:buNone/>
              <a:defRPr/>
            </a:lvl5pPr>
          </a:lstStyle>
          <a:p>
            <a:pPr lvl="0"/>
            <a:r>
              <a:rPr lang="en-US"/>
              <a:t>Add presenter</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885838" cy="620396"/>
          </a:xfrm>
          <a:prstGeom prst="rect">
            <a:avLst/>
          </a:prstGeom>
        </p:spPr>
      </p:pic>
    </p:spTree>
    <p:extLst>
      <p:ext uri="{BB962C8B-B14F-4D97-AF65-F5344CB8AC3E}">
        <p14:creationId xmlns:p14="http://schemas.microsoft.com/office/powerpoint/2010/main" val="2033987823"/>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and Data Area">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5443" y="6702265"/>
            <a:ext cx="1331976" cy="228600"/>
          </a:xfrm>
          <a:prstGeom prst="rect">
            <a:avLst/>
          </a:prstGeom>
        </p:spPr>
      </p:pic>
      <p:sp>
        <p:nvSpPr>
          <p:cNvPr id="4" name="Rectangle 3"/>
          <p:cNvSpPr/>
          <p:nvPr/>
        </p:nvSpPr>
        <p:spPr>
          <a:xfrm>
            <a:off x="375443" y="1229710"/>
            <a:ext cx="12090401" cy="3479450"/>
          </a:xfrm>
          <a:prstGeom prst="rect">
            <a:avLst/>
          </a:prstGeom>
          <a:solidFill>
            <a:srgbClr val="F8F8F8"/>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SlideNumber"/>
          <p:cNvSpPr/>
          <p:nvPr/>
        </p:nvSpPr>
        <p:spPr>
          <a:xfrm>
            <a:off x="11973643" y="6702265"/>
            <a:ext cx="492201" cy="15633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200" b="0" baseline="0" smtClean="0">
                <a:solidFill>
                  <a:srgbClr val="080808"/>
                </a:solidFill>
                <a:latin typeface="+mj-lt"/>
              </a:rPr>
              <a:pPr algn="r"/>
              <a:t>‹#›</a:t>
            </a:fld>
            <a:endParaRPr lang="fr-FR" sz="1200" b="0">
              <a:solidFill>
                <a:srgbClr val="080808"/>
              </a:solidFill>
              <a:latin typeface="+mj-lt"/>
            </a:endParaRPr>
          </a:p>
        </p:txBody>
      </p:sp>
      <p:cxnSp>
        <p:nvCxnSpPr>
          <p:cNvPr id="40" name="Straight Connector 39"/>
          <p:cNvCxnSpPr/>
          <p:nvPr/>
        </p:nvCxnSpPr>
        <p:spPr>
          <a:xfrm>
            <a:off x="392837" y="6585155"/>
            <a:ext cx="12073007"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title"/>
          <p:cNvSpPr>
            <a:spLocks noGrp="1" noChangeArrowheads="1"/>
          </p:cNvSpPr>
          <p:nvPr>
            <p:ph type="title"/>
          </p:nvPr>
        </p:nvSpPr>
        <p:spPr bwMode="gray">
          <a:xfrm>
            <a:off x="375444" y="567058"/>
            <a:ext cx="11887200" cy="435173"/>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p:nvCxnSpPr>
        <p:spPr>
          <a:xfrm>
            <a:off x="375444" y="455926"/>
            <a:ext cx="12090400"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9151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with a sidebar option">
    <p:spTree>
      <p:nvGrpSpPr>
        <p:cNvPr id="1" name=""/>
        <p:cNvGrpSpPr/>
        <p:nvPr/>
      </p:nvGrpSpPr>
      <p:grpSpPr>
        <a:xfrm>
          <a:off x="0" y="0"/>
          <a:ext cx="0" cy="0"/>
          <a:chOff x="0" y="0"/>
          <a:chExt cx="0" cy="0"/>
        </a:xfrm>
      </p:grpSpPr>
      <p:sp>
        <p:nvSpPr>
          <p:cNvPr id="27" name="SlideNumber"/>
          <p:cNvSpPr/>
          <p:nvPr/>
        </p:nvSpPr>
        <p:spPr>
          <a:xfrm>
            <a:off x="11973643" y="6702265"/>
            <a:ext cx="492201" cy="15633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200" b="0" baseline="0" smtClean="0">
                <a:solidFill>
                  <a:srgbClr val="080808"/>
                </a:solidFill>
                <a:latin typeface="+mj-lt"/>
              </a:rPr>
              <a:pPr algn="r"/>
              <a:t>‹#›</a:t>
            </a:fld>
            <a:endParaRPr lang="fr-FR" sz="1200" b="0">
              <a:solidFill>
                <a:srgbClr val="080808"/>
              </a:solidFill>
              <a:latin typeface="+mj-lt"/>
            </a:endParaRPr>
          </a:p>
        </p:txBody>
      </p:sp>
      <p:cxnSp>
        <p:nvCxnSpPr>
          <p:cNvPr id="30" name="Straight Connector 29"/>
          <p:cNvCxnSpPr/>
          <p:nvPr/>
        </p:nvCxnSpPr>
        <p:spPr>
          <a:xfrm>
            <a:off x="2230438" y="6585155"/>
            <a:ext cx="1023540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30438" y="6702265"/>
            <a:ext cx="1331976" cy="228600"/>
          </a:xfrm>
          <a:prstGeom prst="rect">
            <a:avLst/>
          </a:prstGeom>
        </p:spPr>
      </p:pic>
      <p:sp>
        <p:nvSpPr>
          <p:cNvPr id="9" name="Slide title"/>
          <p:cNvSpPr>
            <a:spLocks noGrp="1" noChangeArrowheads="1"/>
          </p:cNvSpPr>
          <p:nvPr>
            <p:ph type="title"/>
          </p:nvPr>
        </p:nvSpPr>
        <p:spPr bwMode="gray">
          <a:xfrm>
            <a:off x="2230438" y="567058"/>
            <a:ext cx="10235406" cy="435173"/>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p:nvCxnSpPr>
        <p:spPr>
          <a:xfrm>
            <a:off x="2230438" y="463763"/>
            <a:ext cx="10235406"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Text Placeholder 3"/>
          <p:cNvSpPr>
            <a:spLocks noGrp="1"/>
          </p:cNvSpPr>
          <p:nvPr>
            <p:ph type="body" sz="quarter" idx="10"/>
          </p:nvPr>
        </p:nvSpPr>
        <p:spPr>
          <a:xfrm>
            <a:off x="2230438" y="1833214"/>
            <a:ext cx="10235406" cy="4643437"/>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97479054"/>
      </p:ext>
    </p:extLst>
  </p:cSld>
  <p:clrMapOvr>
    <a:masterClrMapping/>
  </p:clrMapOvr>
  <p:extLst>
    <p:ext uri="{DCECCB84-F9BA-43D5-87BE-67443E8EF086}">
      <p15:sldGuideLst xmlns:p15="http://schemas.microsoft.com/office/powerpoint/2012/main">
        <p15:guide id="1" pos="140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ata Left">
    <p:spTree>
      <p:nvGrpSpPr>
        <p:cNvPr id="1" name=""/>
        <p:cNvGrpSpPr/>
        <p:nvPr/>
      </p:nvGrpSpPr>
      <p:grpSpPr>
        <a:xfrm>
          <a:off x="0" y="0"/>
          <a:ext cx="0" cy="0"/>
          <a:chOff x="0" y="0"/>
          <a:chExt cx="0" cy="0"/>
        </a:xfrm>
      </p:grpSpPr>
      <p:sp>
        <p:nvSpPr>
          <p:cNvPr id="12" name="Rectangle 11"/>
          <p:cNvSpPr/>
          <p:nvPr/>
        </p:nvSpPr>
        <p:spPr>
          <a:xfrm>
            <a:off x="0" y="0"/>
            <a:ext cx="4789283" cy="7223125"/>
          </a:xfrm>
          <a:prstGeom prst="rect">
            <a:avLst/>
          </a:prstGeom>
          <a:solidFill>
            <a:srgbClr val="F8F8F8"/>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2000">
              <a:solidFill>
                <a:schemeClr val="tx1"/>
              </a:solidFill>
            </a:endParaRPr>
          </a:p>
        </p:txBody>
      </p:sp>
      <p:sp>
        <p:nvSpPr>
          <p:cNvPr id="27" name="SlideNumber"/>
          <p:cNvSpPr/>
          <p:nvPr/>
        </p:nvSpPr>
        <p:spPr>
          <a:xfrm>
            <a:off x="11973643" y="6702265"/>
            <a:ext cx="492201" cy="15633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200" b="0" baseline="0" smtClean="0">
                <a:solidFill>
                  <a:srgbClr val="080808"/>
                </a:solidFill>
                <a:latin typeface="+mj-lt"/>
              </a:rPr>
              <a:pPr algn="r"/>
              <a:t>‹#›</a:t>
            </a:fld>
            <a:endParaRPr lang="fr-FR" sz="1200" b="0">
              <a:solidFill>
                <a:srgbClr val="080808"/>
              </a:solidFill>
              <a:latin typeface="+mj-lt"/>
            </a:endParaRPr>
          </a:p>
        </p:txBody>
      </p:sp>
      <p:cxnSp>
        <p:nvCxnSpPr>
          <p:cNvPr id="30" name="Straight Connector 29"/>
          <p:cNvCxnSpPr/>
          <p:nvPr/>
        </p:nvCxnSpPr>
        <p:spPr>
          <a:xfrm>
            <a:off x="5182120" y="6585155"/>
            <a:ext cx="728372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2120" y="6702265"/>
            <a:ext cx="1331976" cy="228600"/>
          </a:xfrm>
          <a:prstGeom prst="rect">
            <a:avLst/>
          </a:prstGeom>
        </p:spPr>
      </p:pic>
      <p:sp>
        <p:nvSpPr>
          <p:cNvPr id="9" name="Slide title"/>
          <p:cNvSpPr>
            <a:spLocks noGrp="1" noChangeArrowheads="1"/>
          </p:cNvSpPr>
          <p:nvPr>
            <p:ph type="title"/>
          </p:nvPr>
        </p:nvSpPr>
        <p:spPr bwMode="gray">
          <a:xfrm>
            <a:off x="5182120" y="567058"/>
            <a:ext cx="7080524" cy="435173"/>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p:nvCxnSpPr>
        <p:spPr>
          <a:xfrm>
            <a:off x="5182120" y="455926"/>
            <a:ext cx="7283724" cy="7837"/>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Text Placeholder 3"/>
          <p:cNvSpPr>
            <a:spLocks noGrp="1"/>
          </p:cNvSpPr>
          <p:nvPr>
            <p:ph type="body" sz="quarter" idx="10"/>
          </p:nvPr>
        </p:nvSpPr>
        <p:spPr>
          <a:xfrm>
            <a:off x="5182120" y="1833214"/>
            <a:ext cx="7080524" cy="4643437"/>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43488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Highlight Area Left">
    <p:spTree>
      <p:nvGrpSpPr>
        <p:cNvPr id="1" name=""/>
        <p:cNvGrpSpPr/>
        <p:nvPr/>
      </p:nvGrpSpPr>
      <p:grpSpPr>
        <a:xfrm>
          <a:off x="0" y="0"/>
          <a:ext cx="0" cy="0"/>
          <a:chOff x="0" y="0"/>
          <a:chExt cx="0" cy="0"/>
        </a:xfrm>
      </p:grpSpPr>
      <p:sp>
        <p:nvSpPr>
          <p:cNvPr id="12" name="Rectangle 11"/>
          <p:cNvSpPr/>
          <p:nvPr/>
        </p:nvSpPr>
        <p:spPr>
          <a:xfrm>
            <a:off x="0" y="0"/>
            <a:ext cx="4789283" cy="7223125"/>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2000">
              <a:solidFill>
                <a:schemeClr val="tx1"/>
              </a:solidFill>
            </a:endParaRPr>
          </a:p>
        </p:txBody>
      </p:sp>
      <p:sp>
        <p:nvSpPr>
          <p:cNvPr id="20" name="SlideNumber"/>
          <p:cNvSpPr/>
          <p:nvPr/>
        </p:nvSpPr>
        <p:spPr>
          <a:xfrm>
            <a:off x="11973643" y="6702265"/>
            <a:ext cx="492201" cy="15633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200" b="0" baseline="0" smtClean="0">
                <a:solidFill>
                  <a:srgbClr val="080808"/>
                </a:solidFill>
                <a:latin typeface="+mj-lt"/>
              </a:rPr>
              <a:pPr algn="r"/>
              <a:t>‹#›</a:t>
            </a:fld>
            <a:endParaRPr lang="fr-FR" sz="1200" b="0">
              <a:solidFill>
                <a:srgbClr val="080808"/>
              </a:solidFill>
              <a:latin typeface="+mj-lt"/>
            </a:endParaRPr>
          </a:p>
        </p:txBody>
      </p:sp>
      <p:cxnSp>
        <p:nvCxnSpPr>
          <p:cNvPr id="23" name="Straight Connector 22"/>
          <p:cNvCxnSpPr/>
          <p:nvPr/>
        </p:nvCxnSpPr>
        <p:spPr>
          <a:xfrm>
            <a:off x="5182120" y="6585155"/>
            <a:ext cx="728372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2120" y="6702265"/>
            <a:ext cx="1331976" cy="228600"/>
          </a:xfrm>
          <a:prstGeom prst="rect">
            <a:avLst/>
          </a:prstGeom>
        </p:spPr>
      </p:pic>
      <p:sp>
        <p:nvSpPr>
          <p:cNvPr id="9" name="Slide title"/>
          <p:cNvSpPr>
            <a:spLocks noGrp="1" noChangeArrowheads="1"/>
          </p:cNvSpPr>
          <p:nvPr>
            <p:ph type="title"/>
          </p:nvPr>
        </p:nvSpPr>
        <p:spPr bwMode="gray">
          <a:xfrm>
            <a:off x="5182120" y="567058"/>
            <a:ext cx="7080524" cy="435173"/>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p:nvCxnSpPr>
        <p:spPr>
          <a:xfrm>
            <a:off x="5182120" y="455926"/>
            <a:ext cx="7283724" cy="7837"/>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Text Placeholder 3"/>
          <p:cNvSpPr>
            <a:spLocks noGrp="1"/>
          </p:cNvSpPr>
          <p:nvPr>
            <p:ph type="body" sz="quarter" idx="10"/>
          </p:nvPr>
        </p:nvSpPr>
        <p:spPr>
          <a:xfrm>
            <a:off x="5182120" y="1833214"/>
            <a:ext cx="7080524" cy="4643437"/>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1176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ata Right">
    <p:spTree>
      <p:nvGrpSpPr>
        <p:cNvPr id="1" name=""/>
        <p:cNvGrpSpPr/>
        <p:nvPr/>
      </p:nvGrpSpPr>
      <p:grpSpPr>
        <a:xfrm>
          <a:off x="0" y="0"/>
          <a:ext cx="0" cy="0"/>
          <a:chOff x="0" y="0"/>
          <a:chExt cx="0" cy="0"/>
        </a:xfrm>
      </p:grpSpPr>
      <p:sp>
        <p:nvSpPr>
          <p:cNvPr id="12" name="Rectangle 11"/>
          <p:cNvSpPr/>
          <p:nvPr/>
        </p:nvSpPr>
        <p:spPr>
          <a:xfrm>
            <a:off x="8052005" y="0"/>
            <a:ext cx="4789283" cy="7223125"/>
          </a:xfrm>
          <a:prstGeom prst="rect">
            <a:avLst/>
          </a:prstGeom>
          <a:solidFill>
            <a:srgbClr val="F8F8F8"/>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2000">
              <a:solidFill>
                <a:schemeClr val="tx1"/>
              </a:solidFill>
            </a:endParaRPr>
          </a:p>
        </p:txBody>
      </p:sp>
      <p:sp>
        <p:nvSpPr>
          <p:cNvPr id="20" name="SlideNumber"/>
          <p:cNvSpPr/>
          <p:nvPr/>
        </p:nvSpPr>
        <p:spPr>
          <a:xfrm>
            <a:off x="7166967" y="6702265"/>
            <a:ext cx="492201" cy="15633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200" b="0" baseline="0" smtClean="0">
                <a:solidFill>
                  <a:srgbClr val="080808"/>
                </a:solidFill>
                <a:latin typeface="+mj-lt"/>
              </a:rPr>
              <a:pPr algn="r"/>
              <a:t>‹#›</a:t>
            </a:fld>
            <a:endParaRPr lang="fr-FR" sz="1200" b="0">
              <a:solidFill>
                <a:srgbClr val="080808"/>
              </a:solidFill>
              <a:latin typeface="+mj-lt"/>
            </a:endParaRPr>
          </a:p>
        </p:txBody>
      </p:sp>
      <p:cxnSp>
        <p:nvCxnSpPr>
          <p:cNvPr id="23" name="Straight Connector 22"/>
          <p:cNvCxnSpPr/>
          <p:nvPr/>
        </p:nvCxnSpPr>
        <p:spPr>
          <a:xfrm>
            <a:off x="375444" y="6585155"/>
            <a:ext cx="728372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837" y="6702265"/>
            <a:ext cx="1331976" cy="228600"/>
          </a:xfrm>
          <a:prstGeom prst="rect">
            <a:avLst/>
          </a:prstGeom>
        </p:spPr>
      </p:pic>
      <p:sp>
        <p:nvSpPr>
          <p:cNvPr id="9" name="Slide title"/>
          <p:cNvSpPr>
            <a:spLocks noGrp="1" noChangeArrowheads="1"/>
          </p:cNvSpPr>
          <p:nvPr>
            <p:ph type="title"/>
          </p:nvPr>
        </p:nvSpPr>
        <p:spPr bwMode="gray">
          <a:xfrm>
            <a:off x="375444" y="567058"/>
            <a:ext cx="7283724" cy="435173"/>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
        <p:nvSpPr>
          <p:cNvPr id="13" name="Text Placeholder 3"/>
          <p:cNvSpPr>
            <a:spLocks noGrp="1"/>
          </p:cNvSpPr>
          <p:nvPr>
            <p:ph type="body" sz="quarter" idx="10"/>
          </p:nvPr>
        </p:nvSpPr>
        <p:spPr>
          <a:xfrm>
            <a:off x="375444" y="1833214"/>
            <a:ext cx="7283724" cy="4643437"/>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p:cNvCxnSpPr/>
          <p:nvPr userDrawn="1"/>
        </p:nvCxnSpPr>
        <p:spPr>
          <a:xfrm>
            <a:off x="375444" y="455926"/>
            <a:ext cx="7283724" cy="7837"/>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7966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75443" y="6702265"/>
            <a:ext cx="1331976" cy="228600"/>
          </a:xfrm>
          <a:prstGeom prst="rect">
            <a:avLst/>
          </a:prstGeom>
        </p:spPr>
      </p:pic>
      <p:sp>
        <p:nvSpPr>
          <p:cNvPr id="22" name="Slide title"/>
          <p:cNvSpPr>
            <a:spLocks noGrp="1" noChangeArrowheads="1"/>
          </p:cNvSpPr>
          <p:nvPr>
            <p:ph type="title"/>
          </p:nvPr>
        </p:nvSpPr>
        <p:spPr bwMode="gray">
          <a:xfrm>
            <a:off x="375444" y="567058"/>
            <a:ext cx="12090400" cy="435173"/>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endParaRPr lang="en-CA" noProof="1"/>
          </a:p>
        </p:txBody>
      </p:sp>
      <p:sp>
        <p:nvSpPr>
          <p:cNvPr id="11" name="Text Placeholder 10"/>
          <p:cNvSpPr>
            <a:spLocks noGrp="1"/>
          </p:cNvSpPr>
          <p:nvPr>
            <p:ph type="body" idx="1"/>
            <p:custDataLst>
              <p:tags r:id="rId19"/>
            </p:custDataLst>
          </p:nvPr>
        </p:nvSpPr>
        <p:spPr>
          <a:xfrm>
            <a:off x="375444" y="1278372"/>
            <a:ext cx="12090400" cy="4634408"/>
          </a:xfrm>
          <a:prstGeom prst="rect">
            <a:avLst/>
          </a:prstGeom>
        </p:spPr>
        <p:txBody>
          <a:bodyPr vert="horz" lIns="91440" tIns="45720" rIns="91440" bIns="4572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SlideNumber"/>
          <p:cNvSpPr/>
          <p:nvPr/>
        </p:nvSpPr>
        <p:spPr>
          <a:xfrm>
            <a:off x="11973643" y="6702265"/>
            <a:ext cx="492201" cy="15633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200" b="0" baseline="0" smtClean="0">
                <a:solidFill>
                  <a:srgbClr val="080808"/>
                </a:solidFill>
                <a:latin typeface="+mj-lt"/>
              </a:rPr>
              <a:pPr algn="r"/>
              <a:t>‹#›</a:t>
            </a:fld>
            <a:endParaRPr lang="fr-FR" sz="1200" b="0">
              <a:solidFill>
                <a:srgbClr val="080808"/>
              </a:solidFill>
              <a:latin typeface="+mj-lt"/>
            </a:endParaRPr>
          </a:p>
        </p:txBody>
      </p:sp>
      <p:cxnSp>
        <p:nvCxnSpPr>
          <p:cNvPr id="12" name="Straight Connector 11"/>
          <p:cNvCxnSpPr/>
          <p:nvPr/>
        </p:nvCxnSpPr>
        <p:spPr>
          <a:xfrm>
            <a:off x="375444" y="455926"/>
            <a:ext cx="12090400"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392837" y="6585155"/>
            <a:ext cx="12073007"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18"/>
    </p:custDataLst>
    <p:extLst>
      <p:ext uri="{BB962C8B-B14F-4D97-AF65-F5344CB8AC3E}">
        <p14:creationId xmlns:p14="http://schemas.microsoft.com/office/powerpoint/2010/main" val="601067926"/>
      </p:ext>
    </p:extLst>
  </p:cSld>
  <p:clrMap bg1="lt1" tx1="dk1" bg2="lt2" tx2="dk2" accent1="accent1" accent2="accent2" accent3="accent3" accent4="accent4" accent5="accent5" accent6="accent6" hlink="hlink" folHlink="folHlink"/>
  <p:sldLayoutIdLst>
    <p:sldLayoutId id="2147483683" r:id="rId1"/>
    <p:sldLayoutId id="2147483691" r:id="rId2"/>
    <p:sldLayoutId id="2147483692" r:id="rId3"/>
    <p:sldLayoutId id="2147483689" r:id="rId4"/>
    <p:sldLayoutId id="2147483682" r:id="rId5"/>
    <p:sldLayoutId id="2147483690" r:id="rId6"/>
    <p:sldLayoutId id="2147483678" r:id="rId7"/>
    <p:sldLayoutId id="2147483679" r:id="rId8"/>
    <p:sldLayoutId id="2147483681" r:id="rId9"/>
    <p:sldLayoutId id="2147483680" r:id="rId10"/>
    <p:sldLayoutId id="2147483663" r:id="rId11"/>
    <p:sldLayoutId id="2147483664" r:id="rId12"/>
    <p:sldLayoutId id="2147483677" r:id="rId13"/>
    <p:sldLayoutId id="2147483685" r:id="rId14"/>
    <p:sldLayoutId id="2147483662" r:id="rId15"/>
    <p:sldLayoutId id="2147483686" r:id="rId16"/>
  </p:sldLayoutIdLst>
  <p:txStyles>
    <p:titleStyle>
      <a:lvl1pPr algn="l" defTabSz="981334" rtl="0" eaLnBrk="1" latinLnBrk="0" hangingPunct="1">
        <a:spcBef>
          <a:spcPct val="0"/>
        </a:spcBef>
        <a:buNone/>
        <a:defRPr sz="3600" kern="1200">
          <a:solidFill>
            <a:schemeClr val="tx1"/>
          </a:solidFill>
          <a:latin typeface="+mj-lt"/>
          <a:ea typeface="+mj-ea"/>
          <a:cs typeface="+mj-cs"/>
        </a:defRPr>
      </a:lvl1pPr>
    </p:titleStyle>
    <p:bodyStyle>
      <a:lvl1pPr marL="271463" marR="0" indent="-271463" algn="l" defTabSz="981075" rtl="0" eaLnBrk="1" fontAlgn="base" latinLnBrk="0" hangingPunct="1">
        <a:lnSpc>
          <a:spcPct val="100000"/>
        </a:lnSpc>
        <a:spcBef>
          <a:spcPct val="40000"/>
        </a:spcBef>
        <a:spcAft>
          <a:spcPct val="0"/>
        </a:spcAft>
        <a:buClr>
          <a:schemeClr val="accent3"/>
        </a:buClr>
        <a:buSzPts val="24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mn-lt"/>
          <a:ea typeface="+mn-ea"/>
          <a:cs typeface="+mn-cs"/>
        </a:defRPr>
      </a:lvl1pPr>
      <a:lvl2pPr marL="574675" marR="0" indent="-119063" algn="l" defTabSz="981075" rtl="0" eaLnBrk="1" fontAlgn="base" latinLnBrk="0" hangingPunct="1">
        <a:lnSpc>
          <a:spcPct val="100000"/>
        </a:lnSpc>
        <a:spcBef>
          <a:spcPct val="20000"/>
        </a:spcBef>
        <a:spcAft>
          <a:spcPct val="0"/>
        </a:spcAft>
        <a:buClr>
          <a:schemeClr val="accent3"/>
        </a:buClr>
        <a:buSzPts val="2200"/>
        <a:buFont typeface="Verdana"/>
        <a:buChar char="-"/>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chemeClr val="accent3"/>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chemeClr val="accent3"/>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en-US"/>
      </a:defPPr>
      <a:lvl1pPr marL="0" algn="l" defTabSz="981334" rtl="0" eaLnBrk="1" latinLnBrk="0" hangingPunct="1">
        <a:defRPr sz="1800" kern="1200">
          <a:solidFill>
            <a:schemeClr val="tx1"/>
          </a:solidFill>
          <a:latin typeface="+mn-lt"/>
          <a:ea typeface="+mn-ea"/>
          <a:cs typeface="+mn-cs"/>
        </a:defRPr>
      </a:lvl1pPr>
      <a:lvl2pPr marL="490667" algn="l" defTabSz="981334" rtl="0" eaLnBrk="1" latinLnBrk="0" hangingPunct="1">
        <a:defRPr sz="1900" kern="1200">
          <a:solidFill>
            <a:schemeClr val="tx1"/>
          </a:solidFill>
          <a:latin typeface="+mn-lt"/>
          <a:ea typeface="+mn-ea"/>
          <a:cs typeface="+mn-cs"/>
        </a:defRPr>
      </a:lvl2pPr>
      <a:lvl3pPr marL="981334" algn="l" defTabSz="981334" rtl="0" eaLnBrk="1" latinLnBrk="0" hangingPunct="1">
        <a:defRPr sz="1900" kern="1200">
          <a:solidFill>
            <a:schemeClr val="tx1"/>
          </a:solidFill>
          <a:latin typeface="+mn-lt"/>
          <a:ea typeface="+mn-ea"/>
          <a:cs typeface="+mn-cs"/>
        </a:defRPr>
      </a:lvl3pPr>
      <a:lvl4pPr marL="1472001" algn="l" defTabSz="981334" rtl="0" eaLnBrk="1" latinLnBrk="0" hangingPunct="1">
        <a:defRPr sz="1900" kern="1200">
          <a:solidFill>
            <a:schemeClr val="tx1"/>
          </a:solidFill>
          <a:latin typeface="+mn-lt"/>
          <a:ea typeface="+mn-ea"/>
          <a:cs typeface="+mn-cs"/>
        </a:defRPr>
      </a:lvl4pPr>
      <a:lvl5pPr marL="1962668" algn="l" defTabSz="981334" rtl="0" eaLnBrk="1" latinLnBrk="0" hangingPunct="1">
        <a:defRPr sz="1900" kern="1200">
          <a:solidFill>
            <a:schemeClr val="tx1"/>
          </a:solidFill>
          <a:latin typeface="+mn-lt"/>
          <a:ea typeface="+mn-ea"/>
          <a:cs typeface="+mn-cs"/>
        </a:defRPr>
      </a:lvl5pPr>
      <a:lvl6pPr marL="2453335" algn="l" defTabSz="981334" rtl="0" eaLnBrk="1" latinLnBrk="0" hangingPunct="1">
        <a:defRPr sz="1900" kern="1200">
          <a:solidFill>
            <a:schemeClr val="tx1"/>
          </a:solidFill>
          <a:latin typeface="+mn-lt"/>
          <a:ea typeface="+mn-ea"/>
          <a:cs typeface="+mn-cs"/>
        </a:defRPr>
      </a:lvl6pPr>
      <a:lvl7pPr marL="2944002" algn="l" defTabSz="981334" rtl="0" eaLnBrk="1" latinLnBrk="0" hangingPunct="1">
        <a:defRPr sz="1900" kern="1200">
          <a:solidFill>
            <a:schemeClr val="tx1"/>
          </a:solidFill>
          <a:latin typeface="+mn-lt"/>
          <a:ea typeface="+mn-ea"/>
          <a:cs typeface="+mn-cs"/>
        </a:defRPr>
      </a:lvl7pPr>
      <a:lvl8pPr marL="3434669" algn="l" defTabSz="981334" rtl="0" eaLnBrk="1" latinLnBrk="0" hangingPunct="1">
        <a:defRPr sz="1900" kern="1200">
          <a:solidFill>
            <a:schemeClr val="tx1"/>
          </a:solidFill>
          <a:latin typeface="+mn-lt"/>
          <a:ea typeface="+mn-ea"/>
          <a:cs typeface="+mn-cs"/>
        </a:defRPr>
      </a:lvl8pPr>
      <a:lvl9pPr marL="3925336" algn="l" defTabSz="98133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cb.org/coronavirusAP" TargetMode="External"/><Relationship Id="rId2" Type="http://schemas.openxmlformats.org/officeDocument/2006/relationships/hyperlink" Target="https://apcoronavirusupdates.collegeboard.org/students/taking-ap-exams/ap-exam-schedule#courseSpecific" TargetMode="External"/><Relationship Id="rId1" Type="http://schemas.openxmlformats.org/officeDocument/2006/relationships/slideLayout" Target="../slideLayouts/slideLayout2.xml"/><Relationship Id="rId4" Type="http://schemas.openxmlformats.org/officeDocument/2006/relationships/hyperlink" Target="https://apcoronavirusupdates.collegeboard.org/educators/course-schedule/ap-classro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apcoronavirusupdates.collegeboard.org/coordinators" TargetMode="External"/><Relationship Id="rId2" Type="http://schemas.openxmlformats.org/officeDocument/2006/relationships/hyperlink" Target="https://apcentral.collegeboard.org/ap-coordinators/exam-ordering-fees/exam-fees/managing-fee-collection/ap-exam-fee-collection-provider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collegeboard.tfaforms.net/74"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apcoronavirusupdates.collegeboard.or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apcoronavirusupdates.collegeboard.org/faqs"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hyperlink" Target="https://apcoronavirusupdates.collegeboard.org/students" TargetMode="External"/><Relationship Id="rId2" Type="http://schemas.openxmlformats.org/officeDocument/2006/relationships/hyperlink" Target="http://youtube.com/advancedplacement"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cb.org/apschedule2020" TargetMode="External"/><Relationship Id="rId2" Type="http://schemas.openxmlformats.org/officeDocument/2006/relationships/hyperlink" Target="https://apcoronavirusupdates.collegeboard.org/students/taking-ap-exams"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apcoronavirusupdates.collegeboard.org/educators/taking-the-exams/ap-exam-schedule" TargetMode="External"/><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hyperlink" Target="myap.collegeboard.org" TargetMode="External"/><Relationship Id="rId2" Type="http://schemas.openxmlformats.org/officeDocument/2006/relationships/hyperlink" Target="https://youtube.com/advancedplacement"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youtube.com/advancedplacement"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apcoronavirusupdates.collegeboard.org/students/taking-ap-exams/ap-exam-schedule#courseSpecific" TargetMode="External"/><Relationship Id="rId2" Type="http://schemas.openxmlformats.org/officeDocument/2006/relationships/hyperlink" Target="https://collegeboard.tfaforms.net/74" TargetMode="External"/><Relationship Id="rId1" Type="http://schemas.openxmlformats.org/officeDocument/2006/relationships/slideLayout" Target="../slideLayouts/slideLayout2.xml"/><Relationship Id="rId4" Type="http://schemas.openxmlformats.org/officeDocument/2006/relationships/hyperlink" Target="https://youtube.com/advancedplacemen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p:txBody>
          <a:bodyPr/>
          <a:lstStyle/>
          <a:p>
            <a:r>
              <a:rPr lang="en-US" dirty="0">
                <a:latin typeface="Arial" panose="020B0604020202020204" pitchFamily="34" charset="0"/>
                <a:cs typeface="Arial" panose="020B0604020202020204" pitchFamily="34" charset="0"/>
              </a:rPr>
              <a:t>2020</a:t>
            </a:r>
            <a:r>
              <a:rPr lang="en-US" b="1" dirty="0">
                <a:latin typeface="Arial" panose="020B0604020202020204" pitchFamily="34" charset="0"/>
                <a:cs typeface="Arial" panose="020B0604020202020204" pitchFamily="34" charset="0"/>
              </a:rPr>
              <a:t> AP</a:t>
            </a:r>
            <a:r>
              <a:rPr lang="en-US" dirty="0">
                <a:latin typeface="Arial" panose="020B0604020202020204" pitchFamily="34" charset="0"/>
                <a:cs typeface="Arial" panose="020B0604020202020204" pitchFamily="34" charset="0"/>
              </a:rPr>
              <a:t> Exams</a:t>
            </a:r>
            <a:br>
              <a:rPr lang="en-US" dirty="0">
                <a:latin typeface="Arial" panose="020B0604020202020204" pitchFamily="34" charset="0"/>
                <a:cs typeface="Arial" panose="020B0604020202020204" pitchFamily="34" charset="0"/>
              </a:rPr>
            </a:br>
            <a:r>
              <a:rPr lang="en-US" sz="3500" dirty="0">
                <a:latin typeface="Arial" panose="020B0604020202020204" pitchFamily="34" charset="0"/>
                <a:cs typeface="Arial" panose="020B0604020202020204" pitchFamily="34" charset="0"/>
              </a:rPr>
              <a:t>Updates for Schools Affected by COVID-19</a:t>
            </a:r>
          </a:p>
        </p:txBody>
      </p:sp>
      <p:sp>
        <p:nvSpPr>
          <p:cNvPr id="14" name="Subtitle 13"/>
          <p:cNvSpPr>
            <a:spLocks noGrp="1"/>
          </p:cNvSpPr>
          <p:nvPr>
            <p:ph type="subTitle" idx="1"/>
          </p:nvPr>
        </p:nvSpPr>
        <p:spPr/>
        <p:txBody>
          <a:bodyPr/>
          <a:lstStyle/>
          <a:p>
            <a:pPr>
              <a:spcBef>
                <a:spcPts val="0"/>
              </a:spcBef>
            </a:pPr>
            <a:r>
              <a:rPr lang="en-US" dirty="0">
                <a:latin typeface="Arial" panose="020B0604020202020204" pitchFamily="34" charset="0"/>
                <a:ea typeface="Aktiv Grotesk" panose="020B0504020202020204" pitchFamily="34" charset="0"/>
                <a:cs typeface="Arial" panose="020B0604020202020204" pitchFamily="34" charset="0"/>
              </a:rPr>
              <a:t>Edward </a:t>
            </a:r>
            <a:r>
              <a:rPr lang="en-US" dirty="0" err="1">
                <a:latin typeface="Arial" panose="020B0604020202020204" pitchFamily="34" charset="0"/>
                <a:ea typeface="Aktiv Grotesk" panose="020B0504020202020204" pitchFamily="34" charset="0"/>
                <a:cs typeface="Arial" panose="020B0604020202020204" pitchFamily="34" charset="0"/>
              </a:rPr>
              <a:t>Biedermann</a:t>
            </a:r>
            <a:r>
              <a:rPr lang="en-US" b="0" dirty="0">
                <a:latin typeface="Arial" panose="020B0604020202020204" pitchFamily="34" charset="0"/>
                <a:ea typeface="Aktiv Grotesk" panose="020B0504020202020204" pitchFamily="34" charset="0"/>
                <a:cs typeface="Arial" panose="020B0604020202020204" pitchFamily="34" charset="0"/>
              </a:rPr>
              <a:t>, </a:t>
            </a:r>
            <a:r>
              <a:rPr lang="en-US" b="0" i="1" dirty="0">
                <a:latin typeface="Arial" panose="020B0604020202020204" pitchFamily="34" charset="0"/>
                <a:ea typeface="Aktiv Grotesk" panose="020B0504020202020204" pitchFamily="34" charset="0"/>
                <a:cs typeface="Arial" panose="020B0604020202020204" pitchFamily="34" charset="0"/>
              </a:rPr>
              <a:t>Executive Director </a:t>
            </a:r>
            <a:r>
              <a:rPr lang="en-US" b="0" dirty="0">
                <a:latin typeface="Arial" panose="020B0604020202020204" pitchFamily="34" charset="0"/>
                <a:ea typeface="Aktiv Grotesk" panose="020B0504020202020204" pitchFamily="34" charset="0"/>
                <a:cs typeface="Arial" panose="020B0604020202020204" pitchFamily="34" charset="0"/>
              </a:rPr>
              <a:t>Advanced Placement Program </a:t>
            </a:r>
          </a:p>
        </p:txBody>
      </p:sp>
      <p:sp>
        <p:nvSpPr>
          <p:cNvPr id="15" name="Text Placeholder 14"/>
          <p:cNvSpPr>
            <a:spLocks noGrp="1"/>
          </p:cNvSpPr>
          <p:nvPr>
            <p:ph type="body" sz="quarter" idx="11"/>
          </p:nvPr>
        </p:nvSpPr>
        <p:spPr/>
        <p:txBody>
          <a:bodyPr/>
          <a:lstStyle/>
          <a:p>
            <a:r>
              <a:rPr lang="en-US">
                <a:latin typeface="Arial" panose="020B0604020202020204" pitchFamily="34" charset="0"/>
                <a:ea typeface="Aktiv Grotesk" panose="020B0504020202020204" pitchFamily="34" charset="0"/>
                <a:cs typeface="Arial" panose="020B0604020202020204" pitchFamily="34" charset="0"/>
              </a:rPr>
              <a:t>April 13, 2020</a:t>
            </a:r>
          </a:p>
        </p:txBody>
      </p:sp>
      <p:sp>
        <p:nvSpPr>
          <p:cNvPr id="16" name="BainBulletsConfiguration" hidden="1"/>
          <p:cNvSpPr txBox="1"/>
          <p:nvPr/>
        </p:nvSpPr>
        <p:spPr>
          <a:xfrm>
            <a:off x="12700" y="12700"/>
            <a:ext cx="8890000" cy="88092"/>
          </a:xfrm>
          <a:prstGeom prst="rect">
            <a:avLst/>
          </a:prstGeom>
          <a:noFill/>
        </p:spPr>
        <p:txBody>
          <a:bodyPr vert="horz" wrap="square" lIns="36000" tIns="36000" rIns="36000" bIns="36000" rtlCol="0">
            <a:spAutoFit/>
          </a:bodyPr>
          <a:lstStyle/>
          <a:p>
            <a:endParaRPr lang="en-US" sz="100" err="1">
              <a:solidFill>
                <a:srgbClr val="FFFFFF"/>
              </a:solidFill>
            </a:endParaRPr>
          </a:p>
        </p:txBody>
      </p:sp>
      <p:sp>
        <p:nvSpPr>
          <p:cNvPr id="3" name="Picture Placeholder 2">
            <a:extLst>
              <a:ext uri="{FF2B5EF4-FFF2-40B4-BE49-F238E27FC236}">
                <a16:creationId xmlns:a16="http://schemas.microsoft.com/office/drawing/2014/main" id="{144140ED-13A1-7E43-AD11-6F9B77294254}"/>
              </a:ext>
            </a:extLst>
          </p:cNvPr>
          <p:cNvSpPr>
            <a:spLocks noGrp="1"/>
          </p:cNvSpPr>
          <p:nvPr>
            <p:ph type="pic" sz="quarter" idx="12"/>
          </p:nvPr>
        </p:nvSpPr>
        <p:spPr/>
      </p:sp>
      <p:pic>
        <p:nvPicPr>
          <p:cNvPr id="8" name="Picture 7">
            <a:extLst>
              <a:ext uri="{FF2B5EF4-FFF2-40B4-BE49-F238E27FC236}">
                <a16:creationId xmlns:a16="http://schemas.microsoft.com/office/drawing/2014/main" id="{CAF8E746-0124-BC49-B4E1-0D982F6C71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90465" y="358774"/>
            <a:ext cx="6116540" cy="6127887"/>
          </a:xfrm>
          <a:prstGeom prst="rect">
            <a:avLst/>
          </a:prstGeom>
        </p:spPr>
      </p:pic>
    </p:spTree>
    <p:extLst>
      <p:ext uri="{BB962C8B-B14F-4D97-AF65-F5344CB8AC3E}">
        <p14:creationId xmlns:p14="http://schemas.microsoft.com/office/powerpoint/2010/main" val="8309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F69CE9-B1AE-0E45-A176-30F549D7ABF9}"/>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What Can </a:t>
            </a:r>
            <a:br>
              <a:rPr lang="en-US"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AP</a:t>
            </a:r>
            <a:r>
              <a:rPr lang="en-US" dirty="0">
                <a:latin typeface="Arial" panose="020B0604020202020204" pitchFamily="34" charset="0"/>
                <a:cs typeface="Arial" panose="020B0604020202020204" pitchFamily="34" charset="0"/>
              </a:rPr>
              <a:t> Teachers Do?</a:t>
            </a:r>
          </a:p>
        </p:txBody>
      </p:sp>
      <p:sp>
        <p:nvSpPr>
          <p:cNvPr id="6" name="Text Placeholder 5">
            <a:extLst>
              <a:ext uri="{FF2B5EF4-FFF2-40B4-BE49-F238E27FC236}">
                <a16:creationId xmlns:a16="http://schemas.microsoft.com/office/drawing/2014/main" id="{616B2166-6DB3-DD4A-A0A2-DB0128F33E40}"/>
              </a:ext>
            </a:extLst>
          </p:cNvPr>
          <p:cNvSpPr>
            <a:spLocks noGrp="1"/>
          </p:cNvSpPr>
          <p:nvPr>
            <p:ph type="body" sz="quarter" idx="10"/>
          </p:nvPr>
        </p:nvSpPr>
        <p:spPr>
          <a:xfrm>
            <a:off x="5602013" y="574689"/>
            <a:ext cx="6858000" cy="5803989"/>
          </a:xfrm>
        </p:spPr>
        <p:txBody>
          <a:bodyPr>
            <a:normAutofit/>
          </a:bodyPr>
          <a:lstStyle/>
          <a:p>
            <a:pPr marL="271145" indent="-271145"/>
            <a:r>
              <a:rPr lang="en-US" sz="1300" b="1" dirty="0">
                <a:latin typeface="Arial" panose="020B0604020202020204" pitchFamily="34" charset="0"/>
                <a:ea typeface="Aktiv Grotesk"/>
                <a:cs typeface="Arial" panose="020B0604020202020204" pitchFamily="34" charset="0"/>
              </a:rPr>
              <a:t>Share Course-Specific Exam Information</a:t>
            </a:r>
            <a:r>
              <a:rPr lang="en-US" sz="1300" dirty="0">
                <a:latin typeface="Arial" panose="020B0604020202020204" pitchFamily="34" charset="0"/>
                <a:ea typeface="Aktiv Grotesk"/>
                <a:cs typeface="Arial" panose="020B0604020202020204" pitchFamily="34" charset="0"/>
              </a:rPr>
              <a:t>: Teachers and students can view </a:t>
            </a:r>
            <a:r>
              <a:rPr lang="en-US" sz="1300" dirty="0">
                <a:solidFill>
                  <a:schemeClr val="accent3"/>
                </a:solidFill>
                <a:latin typeface="Arial" panose="020B0604020202020204" pitchFamily="34" charset="0"/>
                <a:ea typeface="Aktiv Grotesk"/>
                <a:cs typeface="Arial" panose="020B0604020202020204" pitchFamily="34" charset="0"/>
                <a:hlinkClick r:id="rId2">
                  <a:extLst>
                    <a:ext uri="{A12FA001-AC4F-418D-AE19-62706E023703}">
                      <ahyp:hlinkClr xmlns:ahyp="http://schemas.microsoft.com/office/drawing/2018/hyperlinkcolor" val="tx"/>
                    </a:ext>
                  </a:extLst>
                </a:hlinkClick>
              </a:rPr>
              <a:t>course-specific exam information</a:t>
            </a:r>
            <a:r>
              <a:rPr lang="en-US" sz="1300" dirty="0">
                <a:latin typeface="Arial" panose="020B0604020202020204" pitchFamily="34" charset="0"/>
                <a:ea typeface="Aktiv Grotesk"/>
                <a:cs typeface="Arial" panose="020B0604020202020204" pitchFamily="34" charset="0"/>
              </a:rPr>
              <a:t> by visiting AP Central, so students feel more prepared. </a:t>
            </a:r>
          </a:p>
          <a:p>
            <a:pPr marL="0" indent="0">
              <a:buNone/>
            </a:pPr>
            <a:endParaRPr lang="en-US" sz="1300" b="1" dirty="0">
              <a:latin typeface="Arial" panose="020B0604020202020204" pitchFamily="34" charset="0"/>
              <a:ea typeface="Aktiv Grotesk" panose="020B0504020202020204" pitchFamily="34" charset="0"/>
              <a:cs typeface="Arial" panose="020B0604020202020204" pitchFamily="34" charset="0"/>
            </a:endParaRPr>
          </a:p>
          <a:p>
            <a:pPr marL="271145" indent="-271145"/>
            <a:r>
              <a:rPr lang="en-US" sz="1300" b="1" dirty="0">
                <a:latin typeface="Arial" panose="020B0604020202020204" pitchFamily="34" charset="0"/>
                <a:ea typeface="Aktiv Grotesk"/>
                <a:cs typeface="Arial" panose="020B0604020202020204" pitchFamily="34" charset="0"/>
              </a:rPr>
              <a:t>Use Online AP Classes and Review</a:t>
            </a:r>
            <a:r>
              <a:rPr lang="en-US" sz="1300" dirty="0">
                <a:latin typeface="Arial" panose="020B0604020202020204" pitchFamily="34" charset="0"/>
                <a:ea typeface="Aktiv Grotesk"/>
                <a:cs typeface="Arial" panose="020B0604020202020204" pitchFamily="34" charset="0"/>
              </a:rPr>
              <a:t>: Teachers that are continuing instruction can consider incorporating new online video lessons delivered each weekday by fellow AP teachers from across the country.</a:t>
            </a:r>
          </a:p>
          <a:p>
            <a:pPr marL="271145" indent="-271145"/>
            <a:endParaRPr lang="en-US" sz="1300" dirty="0">
              <a:latin typeface="Arial" panose="020B0604020202020204" pitchFamily="34" charset="0"/>
              <a:ea typeface="Aktiv Grotesk" panose="020B0504020202020204" pitchFamily="34" charset="0"/>
              <a:cs typeface="Arial" panose="020B0604020202020204" pitchFamily="34" charset="0"/>
            </a:endParaRPr>
          </a:p>
          <a:p>
            <a:pPr lvl="1" indent="-118745"/>
            <a:r>
              <a:rPr lang="en-US" sz="1300" dirty="0">
                <a:latin typeface="Arial" panose="020B0604020202020204" pitchFamily="34" charset="0"/>
                <a:ea typeface="Aktiv Grotesk"/>
                <a:cs typeface="Arial" panose="020B0604020202020204" pitchFamily="34" charset="0"/>
              </a:rPr>
              <a:t>These optional, mobile-friendly classes will review the AP content and skills typically taught by early March and are designed to be used alongside work that may be given by schools. There will also be some supplementary lessons covering the remainder of the course.</a:t>
            </a:r>
          </a:p>
          <a:p>
            <a:pPr marL="455295" lvl="1" indent="0">
              <a:buNone/>
            </a:pPr>
            <a:endParaRPr lang="en-US" sz="1300" dirty="0">
              <a:latin typeface="Arial" panose="020B0604020202020204" pitchFamily="34" charset="0"/>
              <a:ea typeface="Aktiv Grotesk" panose="020B0504020202020204" pitchFamily="34" charset="0"/>
              <a:cs typeface="Arial" panose="020B0604020202020204" pitchFamily="34" charset="0"/>
            </a:endParaRPr>
          </a:p>
          <a:p>
            <a:pPr lvl="1" indent="-118745"/>
            <a:r>
              <a:rPr lang="en-US" sz="1300" dirty="0">
                <a:latin typeface="Arial" panose="020B0604020202020204" pitchFamily="34" charset="0"/>
                <a:ea typeface="Aktiv Grotesk"/>
                <a:cs typeface="Arial" panose="020B0604020202020204" pitchFamily="34" charset="0"/>
              </a:rPr>
              <a:t>Syllabi and schedule for the new online video AP lessons are available at </a:t>
            </a:r>
            <a:r>
              <a:rPr lang="en-US" sz="1300" dirty="0">
                <a:solidFill>
                  <a:schemeClr val="accent3"/>
                </a:solidFill>
                <a:latin typeface="Arial" panose="020B0604020202020204" pitchFamily="34" charset="0"/>
                <a:ea typeface="Aktiv Grotesk"/>
                <a:cs typeface="Arial" panose="020B0604020202020204" pitchFamily="34" charset="0"/>
                <a:hlinkClick r:id="rId3">
                  <a:extLst>
                    <a:ext uri="{A12FA001-AC4F-418D-AE19-62706E023703}">
                      <ahyp:hlinkClr xmlns:ahyp="http://schemas.microsoft.com/office/drawing/2018/hyperlinkcolor" val="tx"/>
                    </a:ext>
                  </a:extLst>
                </a:hlinkClick>
              </a:rPr>
              <a:t>http://cb.org/coronavirusAP</a:t>
            </a:r>
            <a:endParaRPr lang="en-US" sz="1300" dirty="0">
              <a:solidFill>
                <a:schemeClr val="accent3"/>
              </a:solidFill>
              <a:latin typeface="Arial" panose="020B0604020202020204" pitchFamily="34" charset="0"/>
              <a:ea typeface="Aktiv Grotesk"/>
              <a:cs typeface="Arial" panose="020B0604020202020204" pitchFamily="34" charset="0"/>
            </a:endParaRPr>
          </a:p>
          <a:p>
            <a:pPr marL="455295" lvl="1" indent="0">
              <a:buNone/>
            </a:pPr>
            <a:endParaRPr lang="en-US" sz="1300" dirty="0">
              <a:latin typeface="Arial" panose="020B0604020202020204" pitchFamily="34" charset="0"/>
              <a:ea typeface="Aktiv Grotesk" panose="020B0504020202020204" pitchFamily="34" charset="0"/>
              <a:cs typeface="Arial" panose="020B0604020202020204" pitchFamily="34" charset="0"/>
            </a:endParaRPr>
          </a:p>
          <a:p>
            <a:pPr lvl="1" indent="-118745"/>
            <a:r>
              <a:rPr lang="en-US" sz="1300" dirty="0">
                <a:latin typeface="Arial" panose="020B0604020202020204" pitchFamily="34" charset="0"/>
                <a:ea typeface="Aktiv Grotesk"/>
                <a:cs typeface="Arial" panose="020B0604020202020204" pitchFamily="34" charset="0"/>
              </a:rPr>
              <a:t>Lessons for Art and Design, CSP, Seminar, and Research are now available on-demand. Additional lessons will be posted on April 6, 8, and 13.</a:t>
            </a:r>
          </a:p>
          <a:p>
            <a:pPr marL="271145" indent="-271145"/>
            <a:endParaRPr lang="en-US" sz="1300" dirty="0">
              <a:latin typeface="Arial" panose="020B0604020202020204" pitchFamily="34" charset="0"/>
              <a:ea typeface="Aktiv Grotesk" panose="020B0504020202020204" pitchFamily="34" charset="0"/>
              <a:cs typeface="Arial" panose="020B0604020202020204" pitchFamily="34" charset="0"/>
            </a:endParaRPr>
          </a:p>
          <a:p>
            <a:pPr marL="271145" indent="-271145"/>
            <a:r>
              <a:rPr lang="en-US" sz="1300" b="1" dirty="0">
                <a:latin typeface="Arial" panose="020B0604020202020204" pitchFamily="34" charset="0"/>
                <a:ea typeface="Aktiv Grotesk"/>
                <a:cs typeface="Arial" panose="020B0604020202020204" pitchFamily="34" charset="0"/>
              </a:rPr>
              <a:t>Use AP Classroom</a:t>
            </a:r>
            <a:r>
              <a:rPr lang="en-US" sz="1300" dirty="0">
                <a:latin typeface="Arial" panose="020B0604020202020204" pitchFamily="34" charset="0"/>
                <a:ea typeface="Aktiv Grotesk"/>
                <a:cs typeface="Arial" panose="020B0604020202020204" pitchFamily="34" charset="0"/>
              </a:rPr>
              <a:t>: Teachers can also use the free resources at AP Classroom to check students’ understanding of key content and skills. See the </a:t>
            </a:r>
            <a:r>
              <a:rPr lang="en-US" sz="1300" dirty="0">
                <a:solidFill>
                  <a:schemeClr val="accent3"/>
                </a:solidFill>
                <a:latin typeface="Arial" panose="020B0604020202020204" pitchFamily="34" charset="0"/>
                <a:ea typeface="Aktiv Grotesk"/>
                <a:cs typeface="Arial" panose="020B0604020202020204" pitchFamily="34" charset="0"/>
                <a:hlinkClick r:id="rId4">
                  <a:extLst>
                    <a:ext uri="{A12FA001-AC4F-418D-AE19-62706E023703}">
                      <ahyp:hlinkClr xmlns:ahyp="http://schemas.microsoft.com/office/drawing/2018/hyperlinkcolor" val="tx"/>
                    </a:ext>
                  </a:extLst>
                </a:hlinkClick>
              </a:rPr>
              <a:t>one-page guide </a:t>
            </a:r>
            <a:r>
              <a:rPr lang="en-US" sz="1300" dirty="0">
                <a:latin typeface="Arial" panose="020B0604020202020204" pitchFamily="34" charset="0"/>
                <a:ea typeface="Aktiv Grotesk"/>
                <a:cs typeface="Arial" panose="020B0604020202020204" pitchFamily="34" charset="0"/>
              </a:rPr>
              <a:t>at for more information about how AP Classroom can help support student learning during school closure.</a:t>
            </a:r>
          </a:p>
          <a:p>
            <a:pPr marL="271145" indent="-271145"/>
            <a:endParaRPr lang="en-US" sz="1300" dirty="0">
              <a:latin typeface="Arial" panose="020B0604020202020204" pitchFamily="34" charset="0"/>
              <a:ea typeface="Aktiv Grotesk" panose="020B0504020202020204" pitchFamily="34" charset="0"/>
              <a:cs typeface="Arial" panose="020B0604020202020204" pitchFamily="34" charset="0"/>
            </a:endParaRPr>
          </a:p>
          <a:p>
            <a:pPr marL="271145" indent="-271145"/>
            <a:endParaRPr lang="en-US" sz="1300" dirty="0">
              <a:latin typeface="Arial" panose="020B0604020202020204" pitchFamily="34" charset="0"/>
              <a:ea typeface="Aktiv Grotesk" panose="020B0504020202020204" pitchFamily="34" charset="0"/>
              <a:cs typeface="Arial" panose="020B0604020202020204" pitchFamily="34" charset="0"/>
            </a:endParaRPr>
          </a:p>
          <a:p>
            <a:pPr marL="271145" indent="-271145"/>
            <a:endParaRPr lang="en-US" sz="1300" dirty="0">
              <a:latin typeface="Arial" panose="020B0604020202020204" pitchFamily="34" charset="0"/>
              <a:ea typeface="Aktiv Grotesk" panose="020B0504020202020204" pitchFamily="34" charset="0"/>
              <a:cs typeface="Arial" panose="020B0604020202020204" pitchFamily="34" charset="0"/>
            </a:endParaRPr>
          </a:p>
        </p:txBody>
      </p:sp>
      <p:sp>
        <p:nvSpPr>
          <p:cNvPr id="5" name="Subtitle 4">
            <a:extLst>
              <a:ext uri="{FF2B5EF4-FFF2-40B4-BE49-F238E27FC236}">
                <a16:creationId xmlns:a16="http://schemas.microsoft.com/office/drawing/2014/main" id="{E1920A29-B6C4-4045-92F5-D019AD72BC3C}"/>
              </a:ext>
            </a:extLst>
          </p:cNvPr>
          <p:cNvSpPr>
            <a:spLocks noGrp="1"/>
          </p:cNvSpPr>
          <p:nvPr>
            <p:ph type="subTitle" idx="1"/>
          </p:nvPr>
        </p:nvSpPr>
        <p:spPr>
          <a:xfrm>
            <a:off x="394971" y="1833214"/>
            <a:ext cx="3303177" cy="563128"/>
          </a:xfrm>
        </p:spPr>
        <p:txBody>
          <a:bodyPr/>
          <a:lstStyle/>
          <a:p>
            <a:r>
              <a:rPr lang="en-US" dirty="0">
                <a:latin typeface="Arial" panose="020B0604020202020204" pitchFamily="34" charset="0"/>
                <a:cs typeface="Arial" panose="020B0604020202020204" pitchFamily="34" charset="0"/>
              </a:rPr>
              <a:t>Teachers are not required to do any new tasks related to AP instruction and testing.</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646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F69CE9-B1AE-0E45-A176-30F549D7ABF9}"/>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What Should </a:t>
            </a:r>
            <a:br>
              <a:rPr lang="en-US"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AP</a:t>
            </a:r>
            <a:r>
              <a:rPr lang="en-US" dirty="0">
                <a:latin typeface="Arial" panose="020B0604020202020204" pitchFamily="34" charset="0"/>
                <a:cs typeface="Arial" panose="020B0604020202020204" pitchFamily="34" charset="0"/>
              </a:rPr>
              <a:t> Coordinators Do?</a:t>
            </a:r>
          </a:p>
        </p:txBody>
      </p:sp>
      <p:sp>
        <p:nvSpPr>
          <p:cNvPr id="6" name="Text Placeholder 5">
            <a:extLst>
              <a:ext uri="{FF2B5EF4-FFF2-40B4-BE49-F238E27FC236}">
                <a16:creationId xmlns:a16="http://schemas.microsoft.com/office/drawing/2014/main" id="{616B2166-6DB3-DD4A-A0A2-DB0128F33E40}"/>
              </a:ext>
            </a:extLst>
          </p:cNvPr>
          <p:cNvSpPr>
            <a:spLocks noGrp="1"/>
          </p:cNvSpPr>
          <p:nvPr>
            <p:ph type="body" sz="quarter" idx="10"/>
          </p:nvPr>
        </p:nvSpPr>
        <p:spPr>
          <a:xfrm>
            <a:off x="5584372" y="574688"/>
            <a:ext cx="6858000" cy="6188782"/>
          </a:xfrm>
        </p:spPr>
        <p:txBody>
          <a:bodyPr>
            <a:noAutofit/>
          </a:bodyPr>
          <a:lstStyle/>
          <a:p>
            <a:pPr marL="271145" indent="-271145"/>
            <a:r>
              <a:rPr lang="en-US" sz="1200" b="1" dirty="0">
                <a:latin typeface="Arial" panose="020B0604020202020204" pitchFamily="34" charset="0"/>
                <a:ea typeface="Aktiv Grotesk" panose="020B0504020202020204" pitchFamily="34" charset="0"/>
                <a:cs typeface="Arial" panose="020B0604020202020204" pitchFamily="34" charset="0"/>
              </a:rPr>
              <a:t>Share information</a:t>
            </a:r>
            <a:r>
              <a:rPr lang="en-US" sz="1200" dirty="0">
                <a:latin typeface="Arial" panose="020B0604020202020204" pitchFamily="34" charset="0"/>
                <a:ea typeface="Aktiv Grotesk" panose="020B0504020202020204" pitchFamily="34" charset="0"/>
                <a:cs typeface="Arial" panose="020B0604020202020204" pitchFamily="34" charset="0"/>
              </a:rPr>
              <a:t>:  AP coordinators who are able can help by letting students know that they’ll be able to take AP Exams this year, even if they’re at home. It won’t matter if students are currently registered for regular or late testing, so long as they’re registered for an exam. AP Registration and Ordering will automatically mark any unused exams.</a:t>
            </a:r>
            <a:endParaRPr lang="en-US" dirty="0">
              <a:solidFill>
                <a:schemeClr val="accent3"/>
              </a:solidFill>
              <a:latin typeface="Arial" panose="020B0604020202020204" pitchFamily="34" charset="0"/>
              <a:cs typeface="Arial" panose="020B0604020202020204" pitchFamily="34" charset="0"/>
            </a:endParaRPr>
          </a:p>
          <a:p>
            <a:pPr lvl="1" indent="-118745"/>
            <a:r>
              <a:rPr lang="en-US" sz="1100" dirty="0">
                <a:latin typeface="Arial" panose="020B0604020202020204" pitchFamily="34" charset="0"/>
                <a:ea typeface="Aktiv Grotesk" panose="020B0504020202020204" pitchFamily="34" charset="0"/>
                <a:cs typeface="Arial" panose="020B0604020202020204" pitchFamily="34" charset="0"/>
              </a:rPr>
              <a:t>Coordinators who plan to actively manage the exam administration process can do the following: communicate the importance of taking the exam to students and parents, help students identify exam conflicts, and remind students about exam dates and requirements. Some schools are planning to put in place a ‘check-in’ process to communicate with their students immediately before the exam to confirm students are ready to test.</a:t>
            </a:r>
            <a:endParaRPr lang="en-US" sz="1200" b="1" dirty="0">
              <a:latin typeface="Arial" panose="020B0604020202020204" pitchFamily="34" charset="0"/>
              <a:ea typeface="Aktiv Grotesk" panose="020B0504020202020204" pitchFamily="34" charset="0"/>
              <a:cs typeface="Arial" panose="020B0604020202020204" pitchFamily="34" charset="0"/>
            </a:endParaRPr>
          </a:p>
          <a:p>
            <a:pPr marL="0" indent="0">
              <a:buNone/>
            </a:pPr>
            <a:endParaRPr lang="en-US" sz="1200" b="1" dirty="0">
              <a:latin typeface="Arial" panose="020B0604020202020204" pitchFamily="34" charset="0"/>
              <a:ea typeface="Aktiv Grotesk" panose="020B0504020202020204" pitchFamily="34" charset="0"/>
              <a:cs typeface="Arial" panose="020B0604020202020204" pitchFamily="34" charset="0"/>
            </a:endParaRPr>
          </a:p>
          <a:p>
            <a:pPr marL="271145" indent="-271145"/>
            <a:r>
              <a:rPr lang="en-US" sz="1200" b="1" dirty="0">
                <a:latin typeface="Arial" panose="020B0604020202020204" pitchFamily="34" charset="0"/>
                <a:ea typeface="Aktiv Grotesk" panose="020B0504020202020204" pitchFamily="34" charset="0"/>
                <a:cs typeface="Arial" panose="020B0604020202020204" pitchFamily="34" charset="0"/>
              </a:rPr>
              <a:t>Indicate fee reduction eligibility</a:t>
            </a:r>
            <a:r>
              <a:rPr lang="en-US" sz="1200" dirty="0">
                <a:latin typeface="Arial" panose="020B0604020202020204" pitchFamily="34" charset="0"/>
                <a:ea typeface="Aktiv Grotesk" panose="020B0504020202020204" pitchFamily="34" charset="0"/>
                <a:cs typeface="Arial" panose="020B0604020202020204" pitchFamily="34" charset="0"/>
              </a:rPr>
              <a:t>: Coordinators need to indicate a student’s fee reduction eligibility in AP Registration and Ordering as soon as possible, particularly in states with early state funding deadlines —this will help ensure that the school is billed correctly. To provide AP coordinators with additional flexibility, we’ve extended the deadline to May 26, 11:59 p.m. ET.</a:t>
            </a:r>
            <a:endParaRPr lang="en-US" sz="1200" b="1" dirty="0">
              <a:latin typeface="Arial" panose="020B0604020202020204" pitchFamily="34" charset="0"/>
              <a:ea typeface="Aktiv Grotesk" panose="020B0504020202020204" pitchFamily="34" charset="0"/>
              <a:cs typeface="Arial" panose="020B0604020202020204" pitchFamily="34" charset="0"/>
            </a:endParaRPr>
          </a:p>
          <a:p>
            <a:pPr marL="271145" indent="-271145"/>
            <a:endParaRPr lang="en-US" sz="1200" b="1" dirty="0">
              <a:latin typeface="Arial" panose="020B0604020202020204" pitchFamily="34" charset="0"/>
              <a:ea typeface="Aktiv Grotesk" panose="020B0504020202020204" pitchFamily="34" charset="0"/>
              <a:cs typeface="Arial" panose="020B0604020202020204" pitchFamily="34" charset="0"/>
            </a:endParaRPr>
          </a:p>
          <a:p>
            <a:pPr marL="271145" indent="-271145"/>
            <a:r>
              <a:rPr lang="en-US" sz="1200" b="1" dirty="0">
                <a:latin typeface="Arial" panose="020B0604020202020204" pitchFamily="34" charset="0"/>
                <a:ea typeface="Aktiv Grotesk" panose="020B0504020202020204" pitchFamily="34" charset="0"/>
                <a:cs typeface="Arial" panose="020B0604020202020204" pitchFamily="34" charset="0"/>
              </a:rPr>
              <a:t>Remit payment</a:t>
            </a:r>
            <a:r>
              <a:rPr lang="en-US" sz="1200" dirty="0">
                <a:latin typeface="Arial" panose="020B0604020202020204" pitchFamily="34" charset="0"/>
                <a:ea typeface="Aktiv Grotesk" panose="020B0504020202020204" pitchFamily="34" charset="0"/>
                <a:cs typeface="Arial" panose="020B0604020202020204" pitchFamily="34" charset="0"/>
              </a:rPr>
              <a:t>: The deadline for schools to remit payment to the College Board for AP Exams has been extended to Friday, June 26. Schools that will have difficulty meeting this deadline because of extended closure should contact AP Services for Educators. Note: we will not charge schools the $225 late payment fee in 2020.</a:t>
            </a:r>
          </a:p>
          <a:p>
            <a:pPr lvl="1" indent="-118745"/>
            <a:r>
              <a:rPr lang="en-US" sz="1100" dirty="0">
                <a:latin typeface="Arial" panose="020B0604020202020204" pitchFamily="34" charset="0"/>
                <a:ea typeface="Aktiv Grotesk" panose="020B0504020202020204" pitchFamily="34" charset="0"/>
                <a:cs typeface="Arial" panose="020B0604020202020204" pitchFamily="34" charset="0"/>
              </a:rPr>
              <a:t>If schools remain closed, AP coordinators who haven’t collected exam fees have the option to arrange a payment partner through which students can make payments. Coordinators can visit our </a:t>
            </a:r>
            <a:r>
              <a:rPr lang="en-US" sz="1100" dirty="0">
                <a:solidFill>
                  <a:schemeClr val="accent3"/>
                </a:solidFill>
                <a:latin typeface="Arial" panose="020B0604020202020204" pitchFamily="34" charset="0"/>
                <a:ea typeface="+mj-ea"/>
                <a:cs typeface="Arial" panose="020B0604020202020204" pitchFamily="34" charset="0"/>
                <a:hlinkClick r:id="rId2">
                  <a:extLst>
                    <a:ext uri="{A12FA001-AC4F-418D-AE19-62706E023703}">
                      <ahyp:hlinkClr xmlns:ahyp="http://schemas.microsoft.com/office/drawing/2018/hyperlinkcolor" val="tx"/>
                    </a:ext>
                  </a:extLst>
                </a:hlinkClick>
              </a:rPr>
              <a:t>payment providers page </a:t>
            </a:r>
            <a:r>
              <a:rPr lang="en-US" sz="1100" dirty="0">
                <a:latin typeface="Arial" panose="020B0604020202020204" pitchFamily="34" charset="0"/>
                <a:ea typeface="Aktiv Grotesk" panose="020B0504020202020204" pitchFamily="34" charset="0"/>
                <a:cs typeface="Arial" panose="020B0604020202020204" pitchFamily="34" charset="0"/>
              </a:rPr>
              <a:t>for more details.</a:t>
            </a:r>
            <a:endParaRPr lang="en-US" sz="1200" b="1" dirty="0">
              <a:latin typeface="Arial" panose="020B0604020202020204" pitchFamily="34" charset="0"/>
              <a:ea typeface="Aktiv Grotesk" panose="020B0504020202020204" pitchFamily="34" charset="0"/>
              <a:cs typeface="Arial" panose="020B0604020202020204" pitchFamily="34" charset="0"/>
            </a:endParaRPr>
          </a:p>
          <a:p>
            <a:pPr marL="271145" indent="-271145"/>
            <a:endParaRPr lang="en-US" sz="1200" b="1" dirty="0">
              <a:latin typeface="Arial" panose="020B0604020202020204" pitchFamily="34" charset="0"/>
              <a:ea typeface="Aktiv Grotesk" panose="020B0504020202020204" pitchFamily="34" charset="0"/>
              <a:cs typeface="Arial" panose="020B0604020202020204" pitchFamily="34" charset="0"/>
            </a:endParaRPr>
          </a:p>
          <a:p>
            <a:pPr marL="271145" indent="-271145"/>
            <a:r>
              <a:rPr lang="en-US" sz="1200" b="1" dirty="0">
                <a:latin typeface="Arial" panose="020B0604020202020204" pitchFamily="34" charset="0"/>
                <a:ea typeface="Aktiv Grotesk" panose="020B0504020202020204" pitchFamily="34" charset="0"/>
                <a:cs typeface="Arial" panose="020B0604020202020204" pitchFamily="34" charset="0"/>
              </a:rPr>
              <a:t>Ensure portfolio submissions</a:t>
            </a:r>
            <a:r>
              <a:rPr lang="en-US" sz="1200" dirty="0">
                <a:latin typeface="Arial" panose="020B0604020202020204" pitchFamily="34" charset="0"/>
                <a:ea typeface="Aktiv Grotesk" panose="020B0504020202020204" pitchFamily="34" charset="0"/>
                <a:cs typeface="Arial" panose="020B0604020202020204" pitchFamily="34" charset="0"/>
              </a:rPr>
              <a:t>: Coordinators who have students taking an exam with required portfolio submissions (Art and Design: 2D, Art and Design: 3D, Computer Science Principles, Drawing, Research, Seminar) should ensure students have submitted their work as final in the subjects’ respective digital portfolios. The extended deadline for digital portfolio submissions is May 26, 11:59 p.m. ET. No further extensions will be granted.</a:t>
            </a:r>
          </a:p>
          <a:p>
            <a:pPr marL="0" indent="0">
              <a:buNone/>
            </a:pPr>
            <a:endParaRPr lang="en-US" sz="800" dirty="0">
              <a:latin typeface="Arial" panose="020B0604020202020204" pitchFamily="34" charset="0"/>
              <a:ea typeface="Aktiv Grotesk" panose="020B0504020202020204" pitchFamily="34" charset="0"/>
              <a:cs typeface="Arial" panose="020B0604020202020204" pitchFamily="34" charset="0"/>
            </a:endParaRPr>
          </a:p>
          <a:p>
            <a:pPr marL="0" indent="0">
              <a:buNone/>
            </a:pPr>
            <a:r>
              <a:rPr lang="en-US" sz="1200" b="1" dirty="0">
                <a:latin typeface="Arial" panose="020B0604020202020204" pitchFamily="34" charset="0"/>
                <a:ea typeface="Aktiv Grotesk" panose="020B0504020202020204" pitchFamily="34" charset="0"/>
                <a:cs typeface="Arial" panose="020B0604020202020204" pitchFamily="34" charset="0"/>
              </a:rPr>
              <a:t>      For more information, please visit </a:t>
            </a:r>
            <a:r>
              <a:rPr lang="en-US" sz="1200" b="1" dirty="0">
                <a:solidFill>
                  <a:schemeClr val="accent3"/>
                </a:solidFill>
                <a:latin typeface="Arial" panose="020B0604020202020204" pitchFamily="34" charset="0"/>
                <a:ea typeface="+mn-lt"/>
                <a:cs typeface="Arial" panose="020B0604020202020204" pitchFamily="34" charset="0"/>
                <a:hlinkClick r:id="rId3">
                  <a:extLst>
                    <a:ext uri="{A12FA001-AC4F-418D-AE19-62706E023703}">
                      <ahyp:hlinkClr xmlns:ahyp="http://schemas.microsoft.com/office/drawing/2018/hyperlinkcolor" val="tx"/>
                    </a:ext>
                  </a:extLst>
                </a:hlinkClick>
              </a:rPr>
              <a:t>apcoronavirusupdates.collegeboard.org/coordinators</a:t>
            </a:r>
            <a:endParaRPr lang="en-US" sz="1200" b="1" dirty="0">
              <a:solidFill>
                <a:schemeClr val="accent3"/>
              </a:solidFill>
              <a:latin typeface="Arial" panose="020B0604020202020204" pitchFamily="34" charset="0"/>
              <a:cs typeface="Arial" panose="020B0604020202020204" pitchFamily="34" charset="0"/>
            </a:endParaRPr>
          </a:p>
          <a:p>
            <a:pPr marL="0" indent="0">
              <a:buNone/>
            </a:pPr>
            <a:endParaRPr lang="en-US" sz="1200" dirty="0">
              <a:latin typeface="Arial" panose="020B0604020202020204" pitchFamily="34" charset="0"/>
              <a:ea typeface="Aktiv Grotesk" panose="020B0504020202020204" pitchFamily="34" charset="0"/>
              <a:cs typeface="Arial" panose="020B0604020202020204" pitchFamily="34" charset="0"/>
            </a:endParaRPr>
          </a:p>
        </p:txBody>
      </p:sp>
      <p:sp>
        <p:nvSpPr>
          <p:cNvPr id="5" name="Subtitle 4">
            <a:extLst>
              <a:ext uri="{FF2B5EF4-FFF2-40B4-BE49-F238E27FC236}">
                <a16:creationId xmlns:a16="http://schemas.microsoft.com/office/drawing/2014/main" id="{E1920A29-B6C4-4045-92F5-D019AD72BC3C}"/>
              </a:ext>
            </a:extLst>
          </p:cNvPr>
          <p:cNvSpPr>
            <a:spLocks noGrp="1"/>
          </p:cNvSpPr>
          <p:nvPr>
            <p:ph type="subTitle" idx="1"/>
          </p:nvPr>
        </p:nvSpPr>
        <p:spPr>
          <a:xfrm>
            <a:off x="394971" y="1833214"/>
            <a:ext cx="3303177" cy="563128"/>
          </a:xfrm>
        </p:spPr>
        <p:txBody>
          <a:bodyPr/>
          <a:lstStyle/>
          <a:p>
            <a:r>
              <a:rPr lang="en-US" dirty="0">
                <a:latin typeface="Arial" panose="020B0604020202020204" pitchFamily="34" charset="0"/>
                <a:cs typeface="Arial" panose="020B0604020202020204" pitchFamily="34" charset="0"/>
              </a:rPr>
              <a:t>Because there will not be any AP paper-and-pencil testing this year, AP coordinators will not need to handle incoming or outgoing shipments, organize test rooms, assign proctors, or any of the tasks associated with running a school-based exam administration. </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9906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D8363-6002-2A48-8BFA-CD7AC5B67D81}"/>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Important Dates</a:t>
            </a:r>
          </a:p>
        </p:txBody>
      </p:sp>
      <p:sp>
        <p:nvSpPr>
          <p:cNvPr id="3" name="Rectangle 2">
            <a:extLst>
              <a:ext uri="{FF2B5EF4-FFF2-40B4-BE49-F238E27FC236}">
                <a16:creationId xmlns:a16="http://schemas.microsoft.com/office/drawing/2014/main" id="{ABB808CF-7423-45AB-80C9-3725FAE51D7A}"/>
              </a:ext>
            </a:extLst>
          </p:cNvPr>
          <p:cNvSpPr/>
          <p:nvPr/>
        </p:nvSpPr>
        <p:spPr>
          <a:xfrm>
            <a:off x="521826" y="1253475"/>
            <a:ext cx="5678251" cy="4832092"/>
          </a:xfrm>
          <a:prstGeom prst="rect">
            <a:avLst/>
          </a:prstGeom>
        </p:spPr>
        <p:txBody>
          <a:bodyPr wrap="square" anchor="t">
            <a:spAutoFit/>
          </a:bodyPr>
          <a:lstStyle/>
          <a:p>
            <a:r>
              <a:rPr lang="en-US" sz="1400" b="1" dirty="0">
                <a:solidFill>
                  <a:schemeClr val="accent3"/>
                </a:solidFill>
                <a:latin typeface="Arial" panose="020B0604020202020204" pitchFamily="34" charset="0"/>
                <a:cs typeface="Arial" panose="020B0604020202020204" pitchFamily="34" charset="0"/>
              </a:rPr>
              <a:t>April 13</a:t>
            </a:r>
            <a:r>
              <a:rPr lang="en-US" sz="1400" dirty="0">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New AP Classroom features</a:t>
            </a:r>
          </a:p>
          <a:p>
            <a:pPr marL="628650" lvl="1" indent="-171450">
              <a:buFont typeface="Arial" panose="020B0604020202020204" pitchFamily="34" charset="0"/>
              <a:buChar char="•"/>
            </a:pPr>
            <a:r>
              <a:rPr lang="en-US" altLang="zh-CN" sz="1200" dirty="0">
                <a:latin typeface="Arial" panose="020B0604020202020204" pitchFamily="34" charset="0"/>
                <a:ea typeface="Aktiv Grotesk"/>
                <a:cs typeface="Arial" panose="020B0604020202020204" pitchFamily="34" charset="0"/>
              </a:rPr>
              <a:t>We've unlocked relevant free-response questions in AP Classroom for digital use so teachers can assign free-response questions that students can take at home. Starting April 13, students, including students in exam-only sections, will see a new Optional Student Practice section that includes the most relevant free-response questions (FRQs) to help them practice the concepts and skills that will be tested in May 2020. Students can answer these in any order, and they'll have an opportunity to review how each question will be scored before they submit so they can review and revise their answer.</a:t>
            </a:r>
          </a:p>
          <a:p>
            <a:r>
              <a:rPr lang="en-US" sz="1400" b="1" dirty="0">
                <a:solidFill>
                  <a:schemeClr val="accent3"/>
                </a:solidFill>
                <a:latin typeface="Arial" panose="020B0604020202020204" pitchFamily="34" charset="0"/>
                <a:cs typeface="Arial" panose="020B0604020202020204" pitchFamily="34" charset="0"/>
              </a:rPr>
              <a:t>By April 20, 11:59 p.m. ET</a:t>
            </a:r>
            <a:r>
              <a:rPr lang="en-US" sz="1400" dirty="0">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Switching exams for AP Calculus</a:t>
            </a:r>
          </a:p>
          <a:p>
            <a:pPr marL="628650" lvl="1" indent="-171450">
              <a:buFont typeface="Arial" panose="020B0604020202020204" pitchFamily="34" charset="0"/>
              <a:buChar char="•"/>
            </a:pPr>
            <a:r>
              <a:rPr lang="en-US" sz="1200" dirty="0">
                <a:latin typeface="Arial" panose="020B0604020202020204" pitchFamily="34" charset="0"/>
                <a:ea typeface="Aktiv Grotesk"/>
                <a:cs typeface="Arial" panose="020B0604020202020204" pitchFamily="34" charset="0"/>
              </a:rPr>
              <a:t>We are allowing students to switch from Calculus BC to Calculus AB and vice versa at no charge. AP coordinators must call AP Services for Educators to unlock their order. The deadline to make this change is Monday, April 20, 11:59 p.m. ET.  Please, see the AP Coordinator’s Manual, Part 1 for guidance.</a:t>
            </a:r>
          </a:p>
          <a:p>
            <a:r>
              <a:rPr lang="en-US" sz="1400" b="1" dirty="0">
                <a:solidFill>
                  <a:schemeClr val="accent3"/>
                </a:solidFill>
                <a:latin typeface="Arial" panose="020B0604020202020204" pitchFamily="34" charset="0"/>
                <a:cs typeface="Arial" panose="020B0604020202020204" pitchFamily="34" charset="0"/>
              </a:rPr>
              <a:t>By April 24</a:t>
            </a:r>
            <a:r>
              <a:rPr lang="en-US" sz="1400" dirty="0">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Confronting the digital divide</a:t>
            </a:r>
          </a:p>
          <a:p>
            <a:pPr marL="628650" lvl="1" indent="-171450" defTabSz="981334">
              <a:buFont typeface="Arial" panose="020B0604020202020204" pitchFamily="34" charset="0"/>
              <a:buChar char="•"/>
              <a:defRPr/>
            </a:pPr>
            <a:r>
              <a:rPr lang="en-US" altLang="zh-CN" sz="1200" dirty="0">
                <a:latin typeface="Arial" panose="020B0604020202020204" pitchFamily="34" charset="0"/>
                <a:ea typeface="Aktiv Grotesk"/>
                <a:cs typeface="Arial" panose="020B0604020202020204" pitchFamily="34" charset="0"/>
              </a:rPr>
              <a:t>We recognize that some students may not have access to the tools and connectivity they need to review AP content online and take the exam. If your students need mobile tools or connectivity, you can reach out to us directly to let us know by April 24 at </a:t>
            </a:r>
            <a:r>
              <a:rPr lang="en-US" sz="1200" dirty="0">
                <a:solidFill>
                  <a:schemeClr val="accent3"/>
                </a:solidFill>
                <a:latin typeface="Arial" panose="020B0604020202020204" pitchFamily="34" charset="0"/>
                <a:ea typeface="+mn-lt"/>
                <a:cs typeface="Arial" panose="020B0604020202020204" pitchFamily="34" charset="0"/>
                <a:hlinkClick r:id="rId2">
                  <a:extLst>
                    <a:ext uri="{A12FA001-AC4F-418D-AE19-62706E023703}">
                      <ahyp:hlinkClr xmlns:ahyp="http://schemas.microsoft.com/office/drawing/2018/hyperlinkcolor" val="tx"/>
                    </a:ext>
                  </a:extLst>
                </a:hlinkClick>
              </a:rPr>
              <a:t>https://collegeboard.tfaforms.net/74</a:t>
            </a:r>
            <a:r>
              <a:rPr lang="en-US" sz="1200" dirty="0">
                <a:solidFill>
                  <a:schemeClr val="accent3"/>
                </a:solidFill>
                <a:latin typeface="Arial" panose="020B0604020202020204" pitchFamily="34" charset="0"/>
                <a:ea typeface="+mn-lt"/>
                <a:cs typeface="Arial" panose="020B0604020202020204" pitchFamily="34" charset="0"/>
              </a:rPr>
              <a:t>.</a:t>
            </a:r>
            <a:endParaRPr lang="en-US" sz="1200" dirty="0">
              <a:solidFill>
                <a:schemeClr val="accent3"/>
              </a:solidFill>
              <a:latin typeface="Arial" panose="020B0604020202020204" pitchFamily="34" charset="0"/>
              <a:ea typeface="Roboto"/>
              <a:cs typeface="Arial" panose="020B0604020202020204" pitchFamily="34" charset="0"/>
            </a:endParaRPr>
          </a:p>
          <a:p>
            <a:pPr defTabSz="981334">
              <a:defRPr/>
            </a:pPr>
            <a:r>
              <a:rPr lang="en-US" sz="1400" b="1" dirty="0">
                <a:solidFill>
                  <a:schemeClr val="accent3"/>
                </a:solidFill>
                <a:latin typeface="Arial" panose="020B0604020202020204" pitchFamily="34" charset="0"/>
                <a:cs typeface="Arial" panose="020B0604020202020204" pitchFamily="34" charset="0"/>
              </a:rPr>
              <a:t>May 11-22</a:t>
            </a:r>
            <a:r>
              <a:rPr lang="en-US" sz="1400" dirty="0">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2020 AP Exam dates</a:t>
            </a:r>
          </a:p>
          <a:p>
            <a:pPr marL="628650" lvl="1" indent="-171450" defTabSz="981334">
              <a:buFont typeface="Arial" panose="020B0604020202020204" pitchFamily="34" charset="0"/>
              <a:buChar char="•"/>
              <a:defRPr/>
            </a:pPr>
            <a:r>
              <a:rPr lang="en-US" sz="1200" dirty="0">
                <a:latin typeface="Arial" panose="020B0604020202020204" pitchFamily="34" charset="0"/>
                <a:ea typeface="Aktiv Grotesk" panose="020B0504020202020204" pitchFamily="34" charset="0"/>
                <a:cs typeface="Arial" panose="020B0604020202020204" pitchFamily="34" charset="0"/>
              </a:rPr>
              <a:t>Exams will be given May 11-15 and May 18-22. </a:t>
            </a:r>
            <a:endParaRPr lang="en-US" sz="1200" b="1" dirty="0">
              <a:latin typeface="Arial" panose="020B0604020202020204" pitchFamily="34" charset="0"/>
              <a:ea typeface="Aktiv Grotesk" panose="020B0504020202020204" pitchFamily="34" charset="0"/>
              <a:cs typeface="Arial" panose="020B0604020202020204" pitchFamily="34" charset="0"/>
            </a:endParaRPr>
          </a:p>
          <a:p>
            <a:r>
              <a:rPr lang="en-US" altLang="zh-CN" sz="1200" dirty="0">
                <a:latin typeface="Arial" panose="020B0604020202020204" pitchFamily="34" charset="0"/>
                <a:ea typeface="Aktiv Grotesk"/>
                <a:cs typeface="Arial" panose="020B0604020202020204" pitchFamily="34" charset="0"/>
              </a:rPr>
              <a:t>.</a:t>
            </a:r>
            <a:endParaRPr lang="en-US" altLang="zh-CN" sz="1400" dirty="0">
              <a:latin typeface="Arial" panose="020B0604020202020204" pitchFamily="34" charset="0"/>
              <a:ea typeface="Aktiv Grotesk"/>
              <a:cs typeface="Arial" panose="020B0604020202020204" pitchFamily="34" charset="0"/>
            </a:endParaRPr>
          </a:p>
        </p:txBody>
      </p:sp>
      <p:sp>
        <p:nvSpPr>
          <p:cNvPr id="4" name="Rectangle 3">
            <a:extLst>
              <a:ext uri="{FF2B5EF4-FFF2-40B4-BE49-F238E27FC236}">
                <a16:creationId xmlns:a16="http://schemas.microsoft.com/office/drawing/2014/main" id="{157A6178-50C0-9A49-BC01-500690538B94}"/>
              </a:ext>
            </a:extLst>
          </p:cNvPr>
          <p:cNvSpPr/>
          <p:nvPr/>
        </p:nvSpPr>
        <p:spPr>
          <a:xfrm>
            <a:off x="6788812" y="1253475"/>
            <a:ext cx="5678251" cy="4093428"/>
          </a:xfrm>
          <a:prstGeom prst="rect">
            <a:avLst/>
          </a:prstGeom>
        </p:spPr>
        <p:txBody>
          <a:bodyPr wrap="square" anchor="t">
            <a:spAutoFit/>
          </a:bodyPr>
          <a:lstStyle/>
          <a:p>
            <a:r>
              <a:rPr lang="en-US" sz="1400" b="1" dirty="0">
                <a:solidFill>
                  <a:schemeClr val="accent3"/>
                </a:solidFill>
                <a:latin typeface="Arial" panose="020B0604020202020204" pitchFamily="34" charset="0"/>
                <a:cs typeface="Arial" panose="020B0604020202020204" pitchFamily="34" charset="0"/>
              </a:rPr>
              <a:t>By May 26, 11:59 p.m. ET</a:t>
            </a:r>
            <a:r>
              <a:rPr lang="en-US" sz="1400" dirty="0">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Fee reduction eligibility</a:t>
            </a:r>
          </a:p>
          <a:p>
            <a:pPr marL="628650" lvl="1" indent="-171450" defTabSz="981334">
              <a:buFont typeface="Arial" panose="020B0604020202020204" pitchFamily="34" charset="0"/>
              <a:buChar char="•"/>
              <a:defRPr/>
            </a:pPr>
            <a:r>
              <a:rPr lang="en-US" sz="1200" dirty="0">
                <a:latin typeface="Arial" panose="020B0604020202020204" pitchFamily="34" charset="0"/>
                <a:ea typeface="Aktiv Grotesk"/>
                <a:cs typeface="Arial" panose="020B0604020202020204" pitchFamily="34" charset="0"/>
              </a:rPr>
              <a:t>Coordinators should indicate student’s fee reduction eligibility in AP Registration and Ordering as soon as possible, particularly in states with early state funding deadlines—this will help ensure that the school is billed correctly. To provide AP coordinators with additional flexibility, we’ve extended the deadline to May 26.</a:t>
            </a:r>
            <a:endParaRPr lang="en-US" altLang="zh-CN" sz="1200" dirty="0">
              <a:latin typeface="Arial" panose="020B0604020202020204" pitchFamily="34" charset="0"/>
              <a:ea typeface="Aktiv Grotesk"/>
              <a:cs typeface="Arial" panose="020B0604020202020204" pitchFamily="34" charset="0"/>
            </a:endParaRPr>
          </a:p>
          <a:p>
            <a:r>
              <a:rPr lang="en-US" sz="1400" b="1" dirty="0">
                <a:solidFill>
                  <a:schemeClr val="accent3"/>
                </a:solidFill>
                <a:latin typeface="Arial" panose="020B0604020202020204" pitchFamily="34" charset="0"/>
                <a:cs typeface="Arial" panose="020B0604020202020204" pitchFamily="34" charset="0"/>
              </a:rPr>
              <a:t>By May 26, 11:59 p.m. ET</a:t>
            </a:r>
            <a:r>
              <a:rPr lang="en-US" sz="1400" dirty="0">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Portfolio submissions</a:t>
            </a:r>
          </a:p>
          <a:p>
            <a:pPr marL="628650" lvl="1" indent="-171450" defTabSz="981334">
              <a:buFont typeface="Arial" panose="020B0604020202020204" pitchFamily="34" charset="0"/>
              <a:buChar char="•"/>
              <a:defRPr/>
            </a:pPr>
            <a:r>
              <a:rPr lang="en-US" altLang="zh-CN" sz="1200" dirty="0">
                <a:latin typeface="Arial" panose="020B0604020202020204" pitchFamily="34" charset="0"/>
                <a:ea typeface="Aktiv Grotesk" panose="020B0504020202020204" pitchFamily="34" charset="0"/>
                <a:cs typeface="Arial" panose="020B0604020202020204" pitchFamily="34" charset="0"/>
              </a:rPr>
              <a:t>Coordinators who have students taking an exam with required portfolio submissions (Art and Design: 2D, Art and Design: 3D, Computer Science Principles, Drawing, Research, Seminar) should ensure students have submitted their work as final in the subjects’ respective digital portfolios. The extended deadline for digital portfolio submissions is May 26, 11:59 p.m. ET. No further extensions will be granted.</a:t>
            </a:r>
          </a:p>
          <a:p>
            <a:r>
              <a:rPr lang="en-US" sz="1400" b="1" dirty="0">
                <a:solidFill>
                  <a:schemeClr val="accent3"/>
                </a:solidFill>
                <a:latin typeface="Arial" panose="020B0604020202020204" pitchFamily="34" charset="0"/>
                <a:cs typeface="Arial" panose="020B0604020202020204" pitchFamily="34" charset="0"/>
              </a:rPr>
              <a:t>June 1-5</a:t>
            </a:r>
            <a:r>
              <a:rPr lang="en-US" sz="1400" dirty="0">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Make-up test dates</a:t>
            </a:r>
          </a:p>
          <a:p>
            <a:pPr marL="628650" lvl="1" indent="-171450" defTabSz="981334">
              <a:buFont typeface="Arial" panose="020B0604020202020204" pitchFamily="34" charset="0"/>
              <a:buChar char="•"/>
              <a:defRPr/>
            </a:pPr>
            <a:r>
              <a:rPr lang="en-US" sz="1200" dirty="0">
                <a:latin typeface="Arial" panose="020B0604020202020204" pitchFamily="34" charset="0"/>
                <a:ea typeface="Aktiv Grotesk" panose="020B0504020202020204" pitchFamily="34" charset="0"/>
                <a:cs typeface="Arial" panose="020B0604020202020204" pitchFamily="34" charset="0"/>
              </a:rPr>
              <a:t>Make-up test dates will be available for each subject from June 1-5. </a:t>
            </a:r>
          </a:p>
          <a:p>
            <a:r>
              <a:rPr lang="en-US" sz="1400" b="1" dirty="0">
                <a:solidFill>
                  <a:schemeClr val="accent3"/>
                </a:solidFill>
                <a:latin typeface="Arial" panose="020B0604020202020204" pitchFamily="34" charset="0"/>
                <a:cs typeface="Arial" panose="020B0604020202020204" pitchFamily="34" charset="0"/>
              </a:rPr>
              <a:t>June 26</a:t>
            </a:r>
            <a:r>
              <a:rPr lang="en-US" sz="1400" dirty="0">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Payment deadlines</a:t>
            </a:r>
          </a:p>
          <a:p>
            <a:pPr marL="628650" lvl="1" indent="-171450" defTabSz="981334">
              <a:buFont typeface="Arial" panose="020B0604020202020204" pitchFamily="34" charset="0"/>
              <a:buChar char="•"/>
              <a:defRPr/>
            </a:pPr>
            <a:r>
              <a:rPr lang="en-US" altLang="zh-CN" sz="1200" dirty="0">
                <a:latin typeface="Arial" panose="020B0604020202020204" pitchFamily="34" charset="0"/>
                <a:ea typeface="Aktiv Grotesk"/>
                <a:cs typeface="Arial" panose="020B0604020202020204" pitchFamily="34" charset="0"/>
              </a:rPr>
              <a:t>The deadline for schools to remit payment to the College Board for AP Exams has been extended to Friday, June 26. Schools that will have difficulty meeting this deadline because of extended closure should contact AP Services for Educators. Note: we will not charge schools the $225 late payment fee in 2020.</a:t>
            </a:r>
            <a:endParaRPr lang="en-US" altLang="zh-CN" sz="1400" dirty="0">
              <a:latin typeface="Arial" panose="020B0604020202020204" pitchFamily="34" charset="0"/>
              <a:ea typeface="Aktiv Grotesk"/>
              <a:cs typeface="Arial" panose="020B0604020202020204" pitchFamily="34" charset="0"/>
            </a:endParaRPr>
          </a:p>
        </p:txBody>
      </p:sp>
    </p:spTree>
    <p:extLst>
      <p:ext uri="{BB962C8B-B14F-4D97-AF65-F5344CB8AC3E}">
        <p14:creationId xmlns:p14="http://schemas.microsoft.com/office/powerpoint/2010/main" val="3274601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D8363-6002-2A48-8BFA-CD7AC5B67D81}"/>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Visit AP Central</a:t>
            </a:r>
            <a:r>
              <a:rPr lang="en-US" baseline="30000" dirty="0">
                <a:latin typeface="Arial" panose="020B0604020202020204" pitchFamily="34" charset="0"/>
                <a:ea typeface="Roboto Slab" pitchFamily="2" charset="0"/>
                <a:cs typeface="Arial" panose="020B0604020202020204" pitchFamily="34" charset="0"/>
              </a:rPr>
              <a:t>®</a:t>
            </a:r>
            <a:r>
              <a:rPr lang="en-US" dirty="0">
                <a:latin typeface="Arial" panose="020B0604020202020204" pitchFamily="34" charset="0"/>
                <a:cs typeface="Arial" panose="020B0604020202020204" pitchFamily="34" charset="0"/>
              </a:rPr>
              <a:t> for more information</a:t>
            </a:r>
          </a:p>
        </p:txBody>
      </p:sp>
      <p:sp>
        <p:nvSpPr>
          <p:cNvPr id="4" name="TextBox 3">
            <a:extLst>
              <a:ext uri="{FF2B5EF4-FFF2-40B4-BE49-F238E27FC236}">
                <a16:creationId xmlns:a16="http://schemas.microsoft.com/office/drawing/2014/main" id="{8BE11C01-3BBC-4DDC-A95F-EE4AFF0CD86B}"/>
              </a:ext>
            </a:extLst>
          </p:cNvPr>
          <p:cNvSpPr txBox="1"/>
          <p:nvPr/>
        </p:nvSpPr>
        <p:spPr>
          <a:xfrm>
            <a:off x="2257315" y="1221903"/>
            <a:ext cx="8326658" cy="384080"/>
          </a:xfrm>
          <a:prstGeom prst="rect">
            <a:avLst/>
          </a:prstGeom>
          <a:noFill/>
        </p:spPr>
        <p:txBody>
          <a:bodyPr wrap="square" rtlCol="0">
            <a:spAutoFit/>
          </a:bodyPr>
          <a:lstStyle/>
          <a:p>
            <a:pPr algn="ctr"/>
            <a:r>
              <a:rPr lang="en-US" sz="1896" b="1" dirty="0">
                <a:solidFill>
                  <a:schemeClr val="accent3"/>
                </a:solidFill>
                <a:latin typeface="Arial" panose="020B0604020202020204" pitchFamily="34" charset="0"/>
                <a:ea typeface="Roboto" panose="02000000000000000000" pitchFamily="2" charset="0"/>
                <a:cs typeface="Arial" panose="020B0604020202020204" pitchFamily="34" charset="0"/>
              </a:rPr>
              <a:t>We’ll be updating the website with additional details as we have them.</a:t>
            </a:r>
          </a:p>
        </p:txBody>
      </p:sp>
      <p:sp>
        <p:nvSpPr>
          <p:cNvPr id="5" name="TextBox 4">
            <a:extLst>
              <a:ext uri="{FF2B5EF4-FFF2-40B4-BE49-F238E27FC236}">
                <a16:creationId xmlns:a16="http://schemas.microsoft.com/office/drawing/2014/main" id="{F6C3710A-7305-4E1D-9E84-EBA10FE3D472}"/>
              </a:ext>
            </a:extLst>
          </p:cNvPr>
          <p:cNvSpPr txBox="1"/>
          <p:nvPr/>
        </p:nvSpPr>
        <p:spPr>
          <a:xfrm>
            <a:off x="1267354" y="5703875"/>
            <a:ext cx="10306580" cy="675826"/>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For more information about our free online AP classes and take-at-home AP Exams for 2020</a:t>
            </a:r>
            <a:r>
              <a:rPr lang="en-US" sz="1896" dirty="0">
                <a:latin typeface="Arial" panose="020B0604020202020204" pitchFamily="34" charset="0"/>
                <a:ea typeface="Roboto" panose="02000000000000000000" pitchFamily="2" charset="0"/>
                <a:cs typeface="Arial" panose="020B0604020202020204" pitchFamily="34" charset="0"/>
              </a:rPr>
              <a:t>, please visit </a:t>
            </a:r>
            <a:r>
              <a:rPr lang="en-US" sz="1896" b="1" dirty="0">
                <a:solidFill>
                  <a:schemeClr val="accent3"/>
                </a:solidFill>
                <a:latin typeface="Arial" panose="020B0604020202020204" pitchFamily="34" charset="0"/>
                <a:ea typeface="Roboto" panose="02000000000000000000" pitchFamily="2" charset="0"/>
                <a:cs typeface="Arial" panose="020B0604020202020204" pitchFamily="34" charset="0"/>
                <a:hlinkClick r:id="rId2">
                  <a:extLst>
                    <a:ext uri="{A12FA001-AC4F-418D-AE19-62706E023703}">
                      <ahyp:hlinkClr xmlns:ahyp="http://schemas.microsoft.com/office/drawing/2018/hyperlinkcolor" val="tx"/>
                    </a:ext>
                  </a:extLst>
                </a:hlinkClick>
              </a:rPr>
              <a:t>ap</a:t>
            </a:r>
            <a:r>
              <a:rPr lang="en-US" sz="1896" b="1" dirty="0">
                <a:solidFill>
                  <a:schemeClr val="accent3"/>
                </a:solidFill>
                <a:latin typeface="Arial" panose="020B0604020202020204" pitchFamily="34" charset="0"/>
                <a:ea typeface="Roboto Slab" pitchFamily="2" charset="0"/>
                <a:cs typeface="Arial" panose="020B0604020202020204" pitchFamily="34" charset="0"/>
                <a:hlinkClick r:id="rId2">
                  <a:extLst>
                    <a:ext uri="{A12FA001-AC4F-418D-AE19-62706E023703}">
                      <ahyp:hlinkClr xmlns:ahyp="http://schemas.microsoft.com/office/drawing/2018/hyperlinkcolor" val="tx"/>
                    </a:ext>
                  </a:extLst>
                </a:hlinkClick>
              </a:rPr>
              <a:t>coronavirusupdates.collegeboard.org  </a:t>
            </a:r>
            <a:endParaRPr lang="en-US" sz="1896" b="1" dirty="0">
              <a:solidFill>
                <a:schemeClr val="accent3"/>
              </a:solidFill>
              <a:latin typeface="Arial" panose="020B0604020202020204" pitchFamily="34" charset="0"/>
              <a:ea typeface="Roboto Slab" pitchFamily="2" charset="0"/>
              <a:cs typeface="Arial" panose="020B0604020202020204" pitchFamily="34" charset="0"/>
            </a:endParaRPr>
          </a:p>
        </p:txBody>
      </p:sp>
      <p:pic>
        <p:nvPicPr>
          <p:cNvPr id="6" name="Picture 5">
            <a:extLst>
              <a:ext uri="{FF2B5EF4-FFF2-40B4-BE49-F238E27FC236}">
                <a16:creationId xmlns:a16="http://schemas.microsoft.com/office/drawing/2014/main" id="{AEF6C3F7-EA63-466F-AF39-1B124741AB3F}"/>
              </a:ext>
            </a:extLst>
          </p:cNvPr>
          <p:cNvPicPr>
            <a:picLocks noChangeAspect="1"/>
          </p:cNvPicPr>
          <p:nvPr/>
        </p:nvPicPr>
        <p:blipFill>
          <a:blip r:embed="rId3"/>
          <a:stretch>
            <a:fillRect/>
          </a:stretch>
        </p:blipFill>
        <p:spPr>
          <a:xfrm>
            <a:off x="1267354" y="1769967"/>
            <a:ext cx="10306580" cy="3683189"/>
          </a:xfrm>
          <a:prstGeom prst="rect">
            <a:avLst/>
          </a:prstGeom>
        </p:spPr>
      </p:pic>
    </p:spTree>
    <p:extLst>
      <p:ext uri="{BB962C8B-B14F-4D97-AF65-F5344CB8AC3E}">
        <p14:creationId xmlns:p14="http://schemas.microsoft.com/office/powerpoint/2010/main" val="3738875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17500" b="1" dirty="0">
                <a:latin typeface="Arial" panose="020B0604020202020204" pitchFamily="34" charset="0"/>
                <a:cs typeface="Arial" panose="020B0604020202020204" pitchFamily="34" charset="0"/>
              </a:rPr>
              <a:t>Q&amp;A</a:t>
            </a:r>
          </a:p>
        </p:txBody>
      </p:sp>
      <p:sp>
        <p:nvSpPr>
          <p:cNvPr id="2" name="BainBulletsConfiguration" hidden="1"/>
          <p:cNvSpPr txBox="1"/>
          <p:nvPr/>
        </p:nvSpPr>
        <p:spPr>
          <a:xfrm>
            <a:off x="12700" y="12700"/>
            <a:ext cx="8890000" cy="88092"/>
          </a:xfrm>
          <a:prstGeom prst="rect">
            <a:avLst/>
          </a:prstGeom>
          <a:noFill/>
        </p:spPr>
        <p:txBody>
          <a:bodyPr vert="horz" wrap="square" lIns="36000" tIns="36000" rIns="36000" bIns="36000" rtlCol="0">
            <a:spAutoFit/>
          </a:bodyPr>
          <a:lstStyle/>
          <a:p>
            <a:endParaRPr lang="en-US" sz="100">
              <a:solidFill>
                <a:srgbClr val="FFFFFF"/>
              </a:solidFill>
            </a:endParaRPr>
          </a:p>
        </p:txBody>
      </p:sp>
      <p:sp>
        <p:nvSpPr>
          <p:cNvPr id="3" name="Rectangle 2">
            <a:extLst>
              <a:ext uri="{FF2B5EF4-FFF2-40B4-BE49-F238E27FC236}">
                <a16:creationId xmlns:a16="http://schemas.microsoft.com/office/drawing/2014/main" id="{CED45113-0796-4C9B-87CC-F76374937C2A}"/>
              </a:ext>
            </a:extLst>
          </p:cNvPr>
          <p:cNvSpPr/>
          <p:nvPr/>
        </p:nvSpPr>
        <p:spPr>
          <a:xfrm>
            <a:off x="732228" y="6487597"/>
            <a:ext cx="11376832" cy="369332"/>
          </a:xfrm>
          <a:prstGeom prst="rect">
            <a:avLst/>
          </a:prstGeom>
        </p:spPr>
        <p:txBody>
          <a:bodyPr wrap="none">
            <a:spAutoFit/>
          </a:bodyPr>
          <a:lstStyle/>
          <a:p>
            <a:pPr algn="ctr"/>
            <a:r>
              <a:rPr lang="en-US" dirty="0">
                <a:solidFill>
                  <a:schemeClr val="tx2"/>
                </a:solidFill>
                <a:latin typeface="Arial" panose="020B0604020202020204" pitchFamily="34" charset="0"/>
                <a:cs typeface="Arial" panose="020B0604020202020204" pitchFamily="34" charset="0"/>
              </a:rPr>
              <a:t>To view answers to our most frequently-asked questions, visit </a:t>
            </a:r>
            <a:r>
              <a:rPr lang="en-US" dirty="0">
                <a:solidFill>
                  <a:schemeClr val="tx2"/>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apcoronavirusupdates.collegeboard.org/faqs</a:t>
            </a:r>
            <a:endParaRPr lang="en-US"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3300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n-US" dirty="0">
                <a:latin typeface="Arial" panose="020B0604020202020204" pitchFamily="34" charset="0"/>
                <a:cs typeface="Arial" panose="020B0604020202020204" pitchFamily="34" charset="0"/>
              </a:rPr>
              <a:t>Contents</a:t>
            </a:r>
          </a:p>
        </p:txBody>
      </p:sp>
      <p:sp>
        <p:nvSpPr>
          <p:cNvPr id="3" name="Rectangle 2"/>
          <p:cNvSpPr/>
          <p:nvPr/>
        </p:nvSpPr>
        <p:spPr>
          <a:xfrm>
            <a:off x="6378438" y="1437277"/>
            <a:ext cx="5985805" cy="523220"/>
          </a:xfrm>
          <a:prstGeom prst="rect">
            <a:avLst/>
          </a:prstGeom>
        </p:spPr>
        <p:txBody>
          <a:bodyPr wrap="square" lIns="0">
            <a:normAutofit/>
          </a:bodyPr>
          <a:lstStyle/>
          <a:p>
            <a:r>
              <a:rPr lang="en-US" sz="2600" dirty="0">
                <a:latin typeface="Arial" panose="020B0604020202020204" pitchFamily="34" charset="0"/>
                <a:ea typeface="Aktiv Grotesk" panose="020B0504020202020204" pitchFamily="34" charset="0"/>
                <a:cs typeface="Arial" panose="020B0604020202020204" pitchFamily="34" charset="0"/>
              </a:rPr>
              <a:t>About This Year’s</a:t>
            </a:r>
            <a:r>
              <a:rPr lang="en-US" sz="2600" b="1" dirty="0">
                <a:latin typeface="Arial" panose="020B0604020202020204" pitchFamily="34" charset="0"/>
                <a:ea typeface="Aktiv Grotesk" panose="020B0504020202020204" pitchFamily="34" charset="0"/>
                <a:cs typeface="Arial" panose="020B0604020202020204" pitchFamily="34" charset="0"/>
              </a:rPr>
              <a:t> AP </a:t>
            </a:r>
            <a:r>
              <a:rPr lang="en-US" sz="2600" dirty="0">
                <a:latin typeface="Arial" panose="020B0604020202020204" pitchFamily="34" charset="0"/>
                <a:ea typeface="Aktiv Grotesk" panose="020B0504020202020204" pitchFamily="34" charset="0"/>
                <a:cs typeface="Arial" panose="020B0604020202020204" pitchFamily="34" charset="0"/>
              </a:rPr>
              <a:t>Exams</a:t>
            </a:r>
          </a:p>
        </p:txBody>
      </p:sp>
      <p:sp>
        <p:nvSpPr>
          <p:cNvPr id="5" name="Rectangle 4"/>
          <p:cNvSpPr/>
          <p:nvPr/>
        </p:nvSpPr>
        <p:spPr>
          <a:xfrm>
            <a:off x="5698125" y="1437090"/>
            <a:ext cx="637621" cy="523220"/>
          </a:xfrm>
          <a:prstGeom prst="rect">
            <a:avLst/>
          </a:prstGeom>
        </p:spPr>
        <p:txBody>
          <a:bodyPr wrap="square" lIns="0">
            <a:spAutoFit/>
          </a:bodyPr>
          <a:lstStyle/>
          <a:p>
            <a:r>
              <a:rPr lang="en-US" sz="2800" b="1" dirty="0">
                <a:solidFill>
                  <a:schemeClr val="accent3"/>
                </a:solidFill>
                <a:latin typeface="Arial" panose="020B0604020202020204" pitchFamily="34" charset="0"/>
                <a:ea typeface="Aktiv Grotesk" panose="020B0504020202020204" pitchFamily="34" charset="0"/>
                <a:cs typeface="Arial" panose="020B0604020202020204" pitchFamily="34" charset="0"/>
              </a:rPr>
              <a:t>01</a:t>
            </a:r>
          </a:p>
        </p:txBody>
      </p:sp>
      <p:sp>
        <p:nvSpPr>
          <p:cNvPr id="6" name="Rectangle 5"/>
          <p:cNvSpPr/>
          <p:nvPr/>
        </p:nvSpPr>
        <p:spPr>
          <a:xfrm>
            <a:off x="6378438" y="2161482"/>
            <a:ext cx="5985805" cy="523220"/>
          </a:xfrm>
          <a:prstGeom prst="rect">
            <a:avLst/>
          </a:prstGeom>
        </p:spPr>
        <p:txBody>
          <a:bodyPr wrap="square" lIns="0">
            <a:normAutofit/>
          </a:bodyPr>
          <a:lstStyle/>
          <a:p>
            <a:r>
              <a:rPr lang="en-US" sz="2600" dirty="0">
                <a:latin typeface="Arial" panose="020B0604020202020204" pitchFamily="34" charset="0"/>
                <a:ea typeface="Aktiv Grotesk" panose="020B0504020202020204" pitchFamily="34" charset="0"/>
                <a:cs typeface="Arial" panose="020B0604020202020204" pitchFamily="34" charset="0"/>
              </a:rPr>
              <a:t>At-Home Testing</a:t>
            </a:r>
          </a:p>
        </p:txBody>
      </p:sp>
      <p:sp>
        <p:nvSpPr>
          <p:cNvPr id="7" name="Rectangle 6"/>
          <p:cNvSpPr/>
          <p:nvPr/>
        </p:nvSpPr>
        <p:spPr>
          <a:xfrm>
            <a:off x="5698125" y="2161295"/>
            <a:ext cx="637621" cy="523220"/>
          </a:xfrm>
          <a:prstGeom prst="rect">
            <a:avLst/>
          </a:prstGeom>
        </p:spPr>
        <p:txBody>
          <a:bodyPr wrap="square" lIns="0">
            <a:spAutoFit/>
          </a:bodyPr>
          <a:lstStyle/>
          <a:p>
            <a:r>
              <a:rPr lang="en-US" sz="2800" b="1" dirty="0">
                <a:solidFill>
                  <a:schemeClr val="accent3"/>
                </a:solidFill>
                <a:latin typeface="Arial" panose="020B0604020202020204" pitchFamily="34" charset="0"/>
                <a:ea typeface="Aktiv Grotesk" panose="020B0504020202020204" pitchFamily="34" charset="0"/>
                <a:cs typeface="Arial" panose="020B0604020202020204" pitchFamily="34" charset="0"/>
              </a:rPr>
              <a:t>02</a:t>
            </a:r>
          </a:p>
        </p:txBody>
      </p:sp>
      <p:sp>
        <p:nvSpPr>
          <p:cNvPr id="8" name="Rectangle 7"/>
          <p:cNvSpPr/>
          <p:nvPr/>
        </p:nvSpPr>
        <p:spPr>
          <a:xfrm>
            <a:off x="6378438" y="2885687"/>
            <a:ext cx="5985805" cy="523220"/>
          </a:xfrm>
          <a:prstGeom prst="rect">
            <a:avLst/>
          </a:prstGeom>
        </p:spPr>
        <p:txBody>
          <a:bodyPr wrap="square" lIns="0">
            <a:normAutofit/>
          </a:bodyPr>
          <a:lstStyle/>
          <a:p>
            <a:r>
              <a:rPr lang="en-US" sz="2600" dirty="0">
                <a:latin typeface="Arial" panose="020B0604020202020204" pitchFamily="34" charset="0"/>
                <a:ea typeface="Aktiv Grotesk" panose="020B0504020202020204" pitchFamily="34" charset="0"/>
                <a:cs typeface="Arial" panose="020B0604020202020204" pitchFamily="34" charset="0"/>
              </a:rPr>
              <a:t>Instructional Supports</a:t>
            </a:r>
          </a:p>
        </p:txBody>
      </p:sp>
      <p:sp>
        <p:nvSpPr>
          <p:cNvPr id="9" name="Rectangle 8"/>
          <p:cNvSpPr/>
          <p:nvPr/>
        </p:nvSpPr>
        <p:spPr>
          <a:xfrm>
            <a:off x="5698125" y="2885500"/>
            <a:ext cx="637621" cy="523220"/>
          </a:xfrm>
          <a:prstGeom prst="rect">
            <a:avLst/>
          </a:prstGeom>
        </p:spPr>
        <p:txBody>
          <a:bodyPr wrap="square" lIns="0">
            <a:spAutoFit/>
          </a:bodyPr>
          <a:lstStyle/>
          <a:p>
            <a:r>
              <a:rPr lang="en-US" sz="2800" b="1" dirty="0">
                <a:solidFill>
                  <a:schemeClr val="accent3"/>
                </a:solidFill>
                <a:latin typeface="Arial" panose="020B0604020202020204" pitchFamily="34" charset="0"/>
                <a:ea typeface="Roboto Slab" pitchFamily="2" charset="0"/>
                <a:cs typeface="Arial" panose="020B0604020202020204" pitchFamily="34" charset="0"/>
              </a:rPr>
              <a:t>03</a:t>
            </a:r>
          </a:p>
        </p:txBody>
      </p:sp>
      <p:sp>
        <p:nvSpPr>
          <p:cNvPr id="10" name="Rectangle 9"/>
          <p:cNvSpPr/>
          <p:nvPr/>
        </p:nvSpPr>
        <p:spPr>
          <a:xfrm>
            <a:off x="6378438" y="3609892"/>
            <a:ext cx="5985805" cy="523220"/>
          </a:xfrm>
          <a:prstGeom prst="rect">
            <a:avLst/>
          </a:prstGeom>
        </p:spPr>
        <p:txBody>
          <a:bodyPr wrap="square" lIns="0">
            <a:normAutofit/>
          </a:bodyPr>
          <a:lstStyle/>
          <a:p>
            <a:r>
              <a:rPr lang="en-US" sz="2600" dirty="0">
                <a:latin typeface="Arial" panose="020B0604020202020204" pitchFamily="34" charset="0"/>
                <a:ea typeface="Aktiv Grotesk" panose="020B0504020202020204" pitchFamily="34" charset="0"/>
                <a:cs typeface="Arial" panose="020B0604020202020204" pitchFamily="34" charset="0"/>
              </a:rPr>
              <a:t>Students, Teachers, and Coordinators</a:t>
            </a:r>
          </a:p>
        </p:txBody>
      </p:sp>
      <p:sp>
        <p:nvSpPr>
          <p:cNvPr id="11" name="Rectangle 10"/>
          <p:cNvSpPr/>
          <p:nvPr/>
        </p:nvSpPr>
        <p:spPr>
          <a:xfrm>
            <a:off x="5698125" y="3609705"/>
            <a:ext cx="637621" cy="523220"/>
          </a:xfrm>
          <a:prstGeom prst="rect">
            <a:avLst/>
          </a:prstGeom>
        </p:spPr>
        <p:txBody>
          <a:bodyPr wrap="square" lIns="0">
            <a:spAutoFit/>
          </a:bodyPr>
          <a:lstStyle/>
          <a:p>
            <a:r>
              <a:rPr lang="en-US" sz="2800" b="1" dirty="0">
                <a:solidFill>
                  <a:schemeClr val="accent3"/>
                </a:solidFill>
                <a:latin typeface="Arial" panose="020B0604020202020204" pitchFamily="34" charset="0"/>
                <a:ea typeface="Aktiv Grotesk" panose="020B0504020202020204" pitchFamily="34" charset="0"/>
                <a:cs typeface="Arial" panose="020B0604020202020204" pitchFamily="34" charset="0"/>
              </a:rPr>
              <a:t>04</a:t>
            </a:r>
          </a:p>
        </p:txBody>
      </p:sp>
      <p:sp>
        <p:nvSpPr>
          <p:cNvPr id="12" name="Rectangle 11"/>
          <p:cNvSpPr/>
          <p:nvPr/>
        </p:nvSpPr>
        <p:spPr>
          <a:xfrm>
            <a:off x="6378438" y="4333723"/>
            <a:ext cx="5985805" cy="523220"/>
          </a:xfrm>
          <a:prstGeom prst="rect">
            <a:avLst/>
          </a:prstGeom>
        </p:spPr>
        <p:txBody>
          <a:bodyPr wrap="square" lIns="0">
            <a:normAutofit/>
          </a:bodyPr>
          <a:lstStyle/>
          <a:p>
            <a:r>
              <a:rPr lang="en-US" sz="2600" dirty="0">
                <a:latin typeface="Arial" panose="020B0604020202020204" pitchFamily="34" charset="0"/>
                <a:ea typeface="Aktiv Grotesk" panose="020B0504020202020204" pitchFamily="34" charset="0"/>
                <a:cs typeface="Arial" panose="020B0604020202020204" pitchFamily="34" charset="0"/>
              </a:rPr>
              <a:t>Important Dates</a:t>
            </a:r>
          </a:p>
        </p:txBody>
      </p:sp>
      <p:sp>
        <p:nvSpPr>
          <p:cNvPr id="13" name="Rectangle 12"/>
          <p:cNvSpPr/>
          <p:nvPr/>
        </p:nvSpPr>
        <p:spPr>
          <a:xfrm>
            <a:off x="5698125" y="4333536"/>
            <a:ext cx="637621" cy="523220"/>
          </a:xfrm>
          <a:prstGeom prst="rect">
            <a:avLst/>
          </a:prstGeom>
        </p:spPr>
        <p:txBody>
          <a:bodyPr wrap="square" lIns="0">
            <a:spAutoFit/>
          </a:bodyPr>
          <a:lstStyle/>
          <a:p>
            <a:r>
              <a:rPr lang="en-US" sz="2800" b="1" dirty="0">
                <a:solidFill>
                  <a:schemeClr val="accent3"/>
                </a:solidFill>
                <a:latin typeface="Arial" panose="020B0604020202020204" pitchFamily="34" charset="0"/>
                <a:ea typeface="Aktiv Grotesk" panose="020B0504020202020204" pitchFamily="34" charset="0"/>
                <a:cs typeface="Arial" panose="020B0604020202020204" pitchFamily="34" charset="0"/>
              </a:rPr>
              <a:t>05</a:t>
            </a:r>
          </a:p>
        </p:txBody>
      </p:sp>
      <p:sp>
        <p:nvSpPr>
          <p:cNvPr id="14" name="Rectangle 13"/>
          <p:cNvSpPr/>
          <p:nvPr/>
        </p:nvSpPr>
        <p:spPr>
          <a:xfrm>
            <a:off x="6378438" y="5057928"/>
            <a:ext cx="5985805" cy="523220"/>
          </a:xfrm>
          <a:prstGeom prst="rect">
            <a:avLst/>
          </a:prstGeom>
        </p:spPr>
        <p:txBody>
          <a:bodyPr wrap="square" lIns="0">
            <a:normAutofit/>
          </a:bodyPr>
          <a:lstStyle/>
          <a:p>
            <a:r>
              <a:rPr lang="en-US" sz="2600" dirty="0">
                <a:latin typeface="Arial" panose="020B0604020202020204" pitchFamily="34" charset="0"/>
                <a:ea typeface="Aktiv Grotesk" panose="020B0504020202020204" pitchFamily="34" charset="0"/>
                <a:cs typeface="Arial" panose="020B0604020202020204" pitchFamily="34" charset="0"/>
              </a:rPr>
              <a:t>Q&amp;A</a:t>
            </a:r>
          </a:p>
        </p:txBody>
      </p:sp>
      <p:sp>
        <p:nvSpPr>
          <p:cNvPr id="15" name="Rectangle 14"/>
          <p:cNvSpPr/>
          <p:nvPr/>
        </p:nvSpPr>
        <p:spPr>
          <a:xfrm>
            <a:off x="5698125" y="5057741"/>
            <a:ext cx="637621" cy="523220"/>
          </a:xfrm>
          <a:prstGeom prst="rect">
            <a:avLst/>
          </a:prstGeom>
        </p:spPr>
        <p:txBody>
          <a:bodyPr wrap="square" lIns="0">
            <a:spAutoFit/>
          </a:bodyPr>
          <a:lstStyle/>
          <a:p>
            <a:r>
              <a:rPr lang="en-US" sz="2800" b="1" dirty="0">
                <a:solidFill>
                  <a:schemeClr val="accent3"/>
                </a:solidFill>
                <a:latin typeface="Arial" panose="020B0604020202020204" pitchFamily="34" charset="0"/>
                <a:ea typeface="Aktiv Grotesk" panose="020B0504020202020204" pitchFamily="34" charset="0"/>
                <a:cs typeface="Arial" panose="020B0604020202020204" pitchFamily="34" charset="0"/>
              </a:rPr>
              <a:t>06</a:t>
            </a:r>
          </a:p>
        </p:txBody>
      </p:sp>
      <p:sp>
        <p:nvSpPr>
          <p:cNvPr id="4" name="BainBulletsConfiguration" hidden="1"/>
          <p:cNvSpPr txBox="1"/>
          <p:nvPr/>
        </p:nvSpPr>
        <p:spPr>
          <a:xfrm>
            <a:off x="12700" y="12700"/>
            <a:ext cx="8890000" cy="88092"/>
          </a:xfrm>
          <a:prstGeom prst="rect">
            <a:avLst/>
          </a:prstGeom>
          <a:noFill/>
        </p:spPr>
        <p:txBody>
          <a:bodyPr vert="horz" wrap="square" lIns="36000" tIns="36000" rIns="36000" bIns="36000" rtlCol="0">
            <a:spAutoFit/>
          </a:bodyPr>
          <a:lstStyle/>
          <a:p>
            <a:endParaRPr lang="en-US" sz="100">
              <a:solidFill>
                <a:srgbClr val="FFFFFF"/>
              </a:solidFill>
            </a:endParaRPr>
          </a:p>
        </p:txBody>
      </p:sp>
    </p:spTree>
    <p:extLst>
      <p:ext uri="{BB962C8B-B14F-4D97-AF65-F5344CB8AC3E}">
        <p14:creationId xmlns:p14="http://schemas.microsoft.com/office/powerpoint/2010/main" val="2771842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DFD39-9DC9-486F-8732-4EE0C63628C3}"/>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About This Year’s </a:t>
            </a:r>
            <a:r>
              <a:rPr lang="en-US" b="1" dirty="0">
                <a:latin typeface="Arial" panose="020B0604020202020204" pitchFamily="34" charset="0"/>
                <a:cs typeface="Arial" panose="020B0604020202020204" pitchFamily="34" charset="0"/>
              </a:rPr>
              <a:t>AP</a:t>
            </a:r>
            <a:r>
              <a:rPr lang="en-US" dirty="0">
                <a:latin typeface="Arial" panose="020B0604020202020204" pitchFamily="34" charset="0"/>
                <a:cs typeface="Arial" panose="020B0604020202020204" pitchFamily="34" charset="0"/>
              </a:rPr>
              <a:t> Exams</a:t>
            </a:r>
          </a:p>
        </p:txBody>
      </p:sp>
      <p:sp>
        <p:nvSpPr>
          <p:cNvPr id="3" name="Text Placeholder 2">
            <a:extLst>
              <a:ext uri="{FF2B5EF4-FFF2-40B4-BE49-F238E27FC236}">
                <a16:creationId xmlns:a16="http://schemas.microsoft.com/office/drawing/2014/main" id="{F0162BCA-89AD-4B9F-86E9-90C3865B4D4E}"/>
              </a:ext>
            </a:extLst>
          </p:cNvPr>
          <p:cNvSpPr>
            <a:spLocks noGrp="1"/>
          </p:cNvSpPr>
          <p:nvPr>
            <p:ph type="body" sz="quarter" idx="10"/>
          </p:nvPr>
        </p:nvSpPr>
        <p:spPr/>
        <p:txBody>
          <a:bodyPr>
            <a:normAutofit/>
          </a:bodyPr>
          <a:lstStyle/>
          <a:p>
            <a:pPr marL="271145" lvl="0" indent="-271145"/>
            <a:r>
              <a:rPr lang="en-US" altLang="zh-CN" sz="1500" dirty="0">
                <a:latin typeface="Arial" panose="020B0604020202020204" pitchFamily="34" charset="0"/>
                <a:ea typeface="Aktiv Grotesk"/>
                <a:cs typeface="Arial" panose="020B0604020202020204" pitchFamily="34" charset="0"/>
              </a:rPr>
              <a:t>The health and safety of educators and students is the AP</a:t>
            </a:r>
            <a:r>
              <a:rPr lang="en-US" altLang="zh-CN" sz="1500" baseline="30000" dirty="0">
                <a:latin typeface="Arial" panose="020B0604020202020204" pitchFamily="34" charset="0"/>
                <a:ea typeface="Aktiv Grotesk"/>
                <a:cs typeface="Arial" panose="020B0604020202020204" pitchFamily="34" charset="0"/>
              </a:rPr>
              <a:t>®</a:t>
            </a:r>
            <a:r>
              <a:rPr lang="en-US" altLang="zh-CN" sz="1500" dirty="0">
                <a:latin typeface="Arial" panose="020B0604020202020204" pitchFamily="34" charset="0"/>
                <a:ea typeface="Aktiv Grotesk"/>
                <a:cs typeface="Arial" panose="020B0604020202020204" pitchFamily="34" charset="0"/>
              </a:rPr>
              <a:t> Program’s highest priority. </a:t>
            </a:r>
          </a:p>
          <a:p>
            <a:pPr marL="271145" lvl="0" indent="-271145"/>
            <a:r>
              <a:rPr lang="en-US" altLang="zh-CN" sz="1500" dirty="0">
                <a:latin typeface="Arial" panose="020B0604020202020204" pitchFamily="34" charset="0"/>
                <a:ea typeface="Aktiv Grotesk"/>
                <a:cs typeface="Arial" panose="020B0604020202020204" pitchFamily="34" charset="0"/>
              </a:rPr>
              <a:t>As schools and communities navigate the challenges posed by the coronavirus (COVID-19) outbreak, we will support AP students with </a:t>
            </a:r>
            <a:r>
              <a:rPr lang="en-US" altLang="zh-CN" sz="1500" b="1" u="sng" dirty="0">
                <a:solidFill>
                  <a:schemeClr val="accent3"/>
                </a:solidFill>
                <a:latin typeface="Arial" panose="020B0604020202020204" pitchFamily="34" charset="0"/>
                <a:ea typeface="Aktiv Grotesk"/>
                <a:cs typeface="Arial" panose="020B0604020202020204" pitchFamily="34" charset="0"/>
                <a:hlinkClick r:id="rId2">
                  <a:extLst>
                    <a:ext uri="{A12FA001-AC4F-418D-AE19-62706E023703}">
                      <ahyp:hlinkClr xmlns:ahyp="http://schemas.microsoft.com/office/drawing/2018/hyperlinkcolor" val="tx"/>
                    </a:ext>
                  </a:extLst>
                </a:hlinkClick>
              </a:rPr>
              <a:t>free, optional virtual learning</a:t>
            </a:r>
            <a:r>
              <a:rPr lang="en-US" altLang="zh-CN" sz="1500" dirty="0">
                <a:latin typeface="Arial" panose="020B0604020202020204" pitchFamily="34" charset="0"/>
                <a:ea typeface="Aktiv Grotesk"/>
                <a:cs typeface="Arial" panose="020B0604020202020204" pitchFamily="34" charset="0"/>
              </a:rPr>
              <a:t> and </a:t>
            </a:r>
            <a:r>
              <a:rPr lang="en-US" altLang="zh-CN" sz="1500" b="1" dirty="0">
                <a:solidFill>
                  <a:schemeClr val="accent3"/>
                </a:solidFill>
                <a:latin typeface="Arial" panose="020B0604020202020204" pitchFamily="34" charset="0"/>
                <a:ea typeface="Aktiv Grotesk"/>
                <a:cs typeface="Arial" panose="020B0604020202020204" pitchFamily="34" charset="0"/>
                <a:hlinkClick r:id="rId3">
                  <a:extLst>
                    <a:ext uri="{A12FA001-AC4F-418D-AE19-62706E023703}">
                      <ahyp:hlinkClr xmlns:ahyp="http://schemas.microsoft.com/office/drawing/2018/hyperlinkcolor" val="tx"/>
                    </a:ext>
                  </a:extLst>
                </a:hlinkClick>
              </a:rPr>
              <a:t>at-home AP testing</a:t>
            </a:r>
            <a:r>
              <a:rPr lang="en-US" altLang="zh-CN" sz="1500" dirty="0">
                <a:latin typeface="Arial" panose="020B0604020202020204" pitchFamily="34" charset="0"/>
                <a:ea typeface="Aktiv Grotesk"/>
                <a:cs typeface="Arial" panose="020B0604020202020204" pitchFamily="34" charset="0"/>
              </a:rPr>
              <a:t>.  These resources will give students the opportunity to earn the college credit and placement they’ve been working toward all year.   </a:t>
            </a:r>
          </a:p>
          <a:p>
            <a:pPr marL="271145" indent="-271145"/>
            <a:r>
              <a:rPr lang="en-US" altLang="zh-CN" sz="1500" dirty="0">
                <a:latin typeface="Arial" panose="020B0604020202020204" pitchFamily="34" charset="0"/>
                <a:ea typeface="Aktiv Grotesk"/>
                <a:cs typeface="Arial" panose="020B0604020202020204" pitchFamily="34" charset="0"/>
              </a:rPr>
              <a:t>Students remain eager to take AP Exams. We reached out to 18,000 AP students and they overwhelmingly indicated they want to complete this important step. </a:t>
            </a:r>
          </a:p>
          <a:p>
            <a:pPr marL="271145" indent="-271145"/>
            <a:r>
              <a:rPr lang="en-US" altLang="zh-CN" sz="1500" dirty="0">
                <a:latin typeface="Arial" panose="020B0604020202020204" pitchFamily="34" charset="0"/>
                <a:cs typeface="Arial" panose="020B0604020202020204" pitchFamily="34" charset="0"/>
              </a:rPr>
              <a:t>We’re confident that the vast majority of Higher Ed institutions will award credit as they have in the past. We’ve spoken with hundreds of institutions across the country who support our solution for this year’s AP Exams.</a:t>
            </a:r>
            <a:endParaRPr lang="en-US" altLang="zh-CN" sz="1500" dirty="0">
              <a:latin typeface="Arial" panose="020B0604020202020204" pitchFamily="34" charset="0"/>
              <a:ea typeface="Aktiv Grotesk"/>
              <a:cs typeface="Arial" panose="020B0604020202020204" pitchFamily="34" charset="0"/>
            </a:endParaRPr>
          </a:p>
          <a:p>
            <a:pPr marL="271145" indent="-271145"/>
            <a:r>
              <a:rPr lang="en-US" sz="1500" dirty="0">
                <a:latin typeface="Arial" panose="020B0604020202020204" pitchFamily="34" charset="0"/>
                <a:ea typeface="Aktiv Grotesk"/>
                <a:cs typeface="Arial" panose="020B0604020202020204" pitchFamily="34" charset="0"/>
              </a:rPr>
              <a:t>The AP Program will invest heavily in solutions that are designed to be as simple and lightweight as possible for both students and teachers—and avoid creating an additional burden for school leaders during this difficult time.</a:t>
            </a:r>
          </a:p>
        </p:txBody>
      </p:sp>
    </p:spTree>
    <p:extLst>
      <p:ext uri="{BB962C8B-B14F-4D97-AF65-F5344CB8AC3E}">
        <p14:creationId xmlns:p14="http://schemas.microsoft.com/office/powerpoint/2010/main" val="2063791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1A7DE-83DC-EE40-8D07-269C4FC209C7}"/>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At-Home Testing</a:t>
            </a:r>
          </a:p>
        </p:txBody>
      </p:sp>
      <p:sp>
        <p:nvSpPr>
          <p:cNvPr id="3" name="Text Placeholder 2">
            <a:extLst>
              <a:ext uri="{FF2B5EF4-FFF2-40B4-BE49-F238E27FC236}">
                <a16:creationId xmlns:a16="http://schemas.microsoft.com/office/drawing/2014/main" id="{D3140156-FD31-BA45-9CD2-4D4E5E96490C}"/>
              </a:ext>
            </a:extLst>
          </p:cNvPr>
          <p:cNvSpPr>
            <a:spLocks noGrp="1"/>
          </p:cNvSpPr>
          <p:nvPr>
            <p:ph type="body" sz="quarter" idx="10"/>
          </p:nvPr>
        </p:nvSpPr>
        <p:spPr/>
        <p:txBody>
          <a:bodyPr>
            <a:normAutofit/>
          </a:bodyPr>
          <a:lstStyle/>
          <a:p>
            <a:r>
              <a:rPr lang="en-US" sz="1500" dirty="0">
                <a:latin typeface="Arial" panose="020B0604020202020204" pitchFamily="34" charset="0"/>
                <a:ea typeface="Aktiv Grotesk" panose="020B0504020202020204" pitchFamily="34" charset="0"/>
                <a:cs typeface="Arial" panose="020B0604020202020204" pitchFamily="34" charset="0"/>
              </a:rPr>
              <a:t>For the 2020 AP Exam administration only, we developed </a:t>
            </a:r>
            <a:r>
              <a:rPr lang="en-US" altLang="zh-CN" sz="1500" dirty="0">
                <a:latin typeface="Arial" panose="020B0604020202020204" pitchFamily="34" charset="0"/>
                <a:cs typeface="Arial" panose="020B0604020202020204" pitchFamily="34" charset="0"/>
              </a:rPr>
              <a:t>secure, </a:t>
            </a:r>
            <a:r>
              <a:rPr lang="en-US" altLang="zh-CN" sz="1500" dirty="0">
                <a:solidFill>
                  <a:schemeClr val="accent3"/>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online free-response exams for each course</a:t>
            </a:r>
            <a:r>
              <a:rPr lang="en-US" altLang="zh-CN" sz="1500" dirty="0">
                <a:latin typeface="Arial" panose="020B0604020202020204" pitchFamily="34" charset="0"/>
                <a:cs typeface="Arial" panose="020B0604020202020204" pitchFamily="34" charset="0"/>
              </a:rPr>
              <a:t>.</a:t>
            </a:r>
          </a:p>
          <a:p>
            <a:r>
              <a:rPr lang="en-US" sz="1500" dirty="0">
                <a:latin typeface="Arial" panose="020B0604020202020204" pitchFamily="34" charset="0"/>
                <a:ea typeface="Aktiv Grotesk" panose="020B0504020202020204" pitchFamily="34" charset="0"/>
                <a:cs typeface="Arial" panose="020B0604020202020204" pitchFamily="34" charset="0"/>
              </a:rPr>
              <a:t>The exam content will only include topics and skills most AP teachers and students have already covered in class by early March. </a:t>
            </a:r>
          </a:p>
          <a:p>
            <a:r>
              <a:rPr lang="en-US" sz="1500" dirty="0">
                <a:latin typeface="Arial" panose="020B0604020202020204" pitchFamily="34" charset="0"/>
                <a:ea typeface="Aktiv Grotesk" panose="020B0504020202020204" pitchFamily="34" charset="0"/>
                <a:cs typeface="Arial" panose="020B0604020202020204" pitchFamily="34" charset="0"/>
              </a:rPr>
              <a:t>Students will be able to take these streamlined exams on any device they have access to—computer, tablet, or smartphone. Taking a photo of handwritten work will also be an option.</a:t>
            </a:r>
          </a:p>
          <a:p>
            <a:r>
              <a:rPr lang="en-US" altLang="zh-CN" sz="1500" dirty="0">
                <a:latin typeface="Arial" panose="020B0604020202020204" pitchFamily="34" charset="0"/>
                <a:cs typeface="Arial" panose="020B0604020202020204" pitchFamily="34" charset="0"/>
              </a:rPr>
              <a:t>Like many college-level exams, this year’s AP Exams will be open book/open note</a:t>
            </a:r>
            <a:r>
              <a:rPr lang="en-US" altLang="zh-CN" dirty="0">
                <a:latin typeface="Arial" panose="020B0604020202020204" pitchFamily="34" charset="0"/>
                <a:cs typeface="Arial" panose="020B0604020202020204" pitchFamily="34" charset="0"/>
              </a:rPr>
              <a:t>.</a:t>
            </a:r>
            <a:endParaRPr lang="en-US" sz="1500" dirty="0">
              <a:latin typeface="Arial" panose="020B0604020202020204" pitchFamily="34" charset="0"/>
              <a:ea typeface="Aktiv Grotesk" panose="020B0504020202020204" pitchFamily="34" charset="0"/>
              <a:cs typeface="Arial" panose="020B0604020202020204" pitchFamily="34" charset="0"/>
            </a:endParaRPr>
          </a:p>
          <a:p>
            <a:r>
              <a:rPr lang="en-US" sz="1500" dirty="0">
                <a:latin typeface="Arial" panose="020B0604020202020204" pitchFamily="34" charset="0"/>
                <a:ea typeface="Aktiv Grotesk" panose="020B0504020202020204" pitchFamily="34" charset="0"/>
                <a:cs typeface="Arial" panose="020B0604020202020204" pitchFamily="34" charset="0"/>
              </a:rPr>
              <a:t>These streamlined digital exams will not require any test booklet shipments, external proctors, or any additional workload for schools. </a:t>
            </a:r>
          </a:p>
          <a:p>
            <a:pPr marL="0" indent="0">
              <a:buNone/>
            </a:pPr>
            <a:endParaRPr lang="en-US" sz="1500" dirty="0">
              <a:latin typeface="Arial" panose="020B0604020202020204" pitchFamily="34" charset="0"/>
              <a:ea typeface="Aktiv Grotesk" panose="020B0504020202020204" pitchFamily="34" charset="0"/>
              <a:cs typeface="Arial" panose="020B0604020202020204" pitchFamily="34" charset="0"/>
            </a:endParaRPr>
          </a:p>
          <a:p>
            <a:pPr marL="303212" lvl="1" indent="0">
              <a:buNone/>
            </a:pPr>
            <a:r>
              <a:rPr lang="en-US" sz="1500" b="1" dirty="0">
                <a:latin typeface="Arial" panose="020B0604020202020204" pitchFamily="34" charset="0"/>
                <a:ea typeface="Aktiv Grotesk" panose="020B0504020202020204" pitchFamily="34" charset="0"/>
                <a:cs typeface="Arial" panose="020B0604020202020204" pitchFamily="34" charset="0"/>
              </a:rPr>
              <a:t>For course-specific AP Exam Information, please visit </a:t>
            </a:r>
            <a:r>
              <a:rPr lang="en-US" sz="1500" b="1" dirty="0">
                <a:solidFill>
                  <a:schemeClr val="accent3"/>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http://cb.org/apschedule2020</a:t>
            </a:r>
            <a:endParaRPr lang="en-US" sz="1500" b="1" dirty="0">
              <a:solidFill>
                <a:schemeClr val="accent3"/>
              </a:solidFill>
              <a:latin typeface="Arial" panose="020B0604020202020204" pitchFamily="34" charset="0"/>
              <a:ea typeface="Aktiv Grotesk" panose="020B0504020202020204" pitchFamily="34" charset="0"/>
              <a:cs typeface="Arial" panose="020B0604020202020204" pitchFamily="34" charset="0"/>
            </a:endParaRPr>
          </a:p>
        </p:txBody>
      </p:sp>
    </p:spTree>
    <p:extLst>
      <p:ext uri="{BB962C8B-B14F-4D97-AF65-F5344CB8AC3E}">
        <p14:creationId xmlns:p14="http://schemas.microsoft.com/office/powerpoint/2010/main" val="2882314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D338531-2FCD-460C-8D24-C90E12712901}"/>
              </a:ext>
            </a:extLst>
          </p:cNvPr>
          <p:cNvSpPr/>
          <p:nvPr/>
        </p:nvSpPr>
        <p:spPr>
          <a:xfrm>
            <a:off x="5708" y="-4871"/>
            <a:ext cx="12893476" cy="7211663"/>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endParaRPr lang="en-US" sz="2000" b="1">
              <a:solidFill>
                <a:schemeClr val="tx2"/>
              </a:solidFill>
              <a:latin typeface="+mj-lt"/>
            </a:endParaRPr>
          </a:p>
        </p:txBody>
      </p:sp>
      <p:pic>
        <p:nvPicPr>
          <p:cNvPr id="4" name="Picture 3">
            <a:extLst>
              <a:ext uri="{FF2B5EF4-FFF2-40B4-BE49-F238E27FC236}">
                <a16:creationId xmlns:a16="http://schemas.microsoft.com/office/drawing/2014/main" id="{A34EBDF2-768C-D74D-81B0-7A7EC0BE7F66}"/>
              </a:ext>
            </a:extLst>
          </p:cNvPr>
          <p:cNvPicPr>
            <a:picLocks noChangeAspect="1"/>
          </p:cNvPicPr>
          <p:nvPr/>
        </p:nvPicPr>
        <p:blipFill>
          <a:blip r:embed="rId2"/>
          <a:srcRect/>
          <a:stretch/>
        </p:blipFill>
        <p:spPr>
          <a:xfrm>
            <a:off x="564578" y="471957"/>
            <a:ext cx="7081815" cy="6279209"/>
          </a:xfrm>
          <a:prstGeom prst="rect">
            <a:avLst/>
          </a:prstGeom>
          <a:ln>
            <a:noFill/>
          </a:ln>
          <a:effectLst/>
        </p:spPr>
      </p:pic>
      <p:sp>
        <p:nvSpPr>
          <p:cNvPr id="6" name="Rectangle 5">
            <a:extLst>
              <a:ext uri="{FF2B5EF4-FFF2-40B4-BE49-F238E27FC236}">
                <a16:creationId xmlns:a16="http://schemas.microsoft.com/office/drawing/2014/main" id="{4404CA70-A936-5F4C-86CF-59C8F43C40CF}"/>
              </a:ext>
            </a:extLst>
          </p:cNvPr>
          <p:cNvSpPr/>
          <p:nvPr/>
        </p:nvSpPr>
        <p:spPr>
          <a:xfrm>
            <a:off x="8104239" y="1364792"/>
            <a:ext cx="4034888" cy="2246769"/>
          </a:xfrm>
          <a:prstGeom prst="rect">
            <a:avLst/>
          </a:prstGeom>
        </p:spPr>
        <p:txBody>
          <a:bodyPr wrap="square" anchor="t">
            <a:spAutoFit/>
          </a:bodyPr>
          <a:lstStyle/>
          <a:p>
            <a:pPr marL="302895" lvl="1"/>
            <a:r>
              <a:rPr lang="en-US" sz="1400" b="1" dirty="0">
                <a:solidFill>
                  <a:schemeClr val="tx2"/>
                </a:solidFill>
                <a:latin typeface="Arial" panose="020B0604020202020204" pitchFamily="34" charset="0"/>
                <a:cs typeface="Arial" panose="020B0604020202020204" pitchFamily="34" charset="0"/>
              </a:rPr>
              <a:t>Each subject’s exam will be taken on the same day at the same time, worldwide (i.e., simultaneously).</a:t>
            </a:r>
            <a:endParaRPr lang="en-US" sz="1400" b="1" dirty="0">
              <a:solidFill>
                <a:schemeClr val="tx2"/>
              </a:solidFill>
              <a:latin typeface="Arial" panose="020B0604020202020204" pitchFamily="34" charset="0"/>
              <a:ea typeface="Aktiv Grotesk" panose="020B0504020202020204" pitchFamily="34" charset="0"/>
              <a:cs typeface="Arial" panose="020B0604020202020204" pitchFamily="34" charset="0"/>
            </a:endParaRPr>
          </a:p>
          <a:p>
            <a:pPr marL="302895" lvl="1"/>
            <a:endParaRPr lang="en-US" sz="1400" dirty="0">
              <a:solidFill>
                <a:schemeClr val="tx2"/>
              </a:solidFill>
              <a:latin typeface="Arial" panose="020B0604020202020204" pitchFamily="34" charset="0"/>
              <a:ea typeface="Aktiv Grotesk" panose="020B0504020202020204" pitchFamily="34" charset="0"/>
              <a:cs typeface="Arial" panose="020B0604020202020204" pitchFamily="34" charset="0"/>
            </a:endParaRPr>
          </a:p>
          <a:p>
            <a:pPr marL="302895" lvl="1"/>
            <a:r>
              <a:rPr lang="en-US" sz="1400" dirty="0">
                <a:solidFill>
                  <a:schemeClr val="tx2"/>
                </a:solidFill>
                <a:latin typeface="Arial" panose="020B0604020202020204" pitchFamily="34" charset="0"/>
                <a:ea typeface="Aktiv Grotesk" panose="020B0504020202020204" pitchFamily="34" charset="0"/>
                <a:cs typeface="Arial" panose="020B0604020202020204" pitchFamily="34" charset="0"/>
              </a:rPr>
              <a:t>To see this year’s AP Exam schedule and course-specific information: </a:t>
            </a:r>
          </a:p>
          <a:p>
            <a:pPr marL="302895" lvl="1" indent="0">
              <a:buNone/>
            </a:pPr>
            <a:endParaRPr lang="en-US" sz="1400" b="1" dirty="0">
              <a:solidFill>
                <a:schemeClr val="tx2"/>
              </a:solidFill>
              <a:latin typeface="Arial" panose="020B0604020202020204" pitchFamily="34" charset="0"/>
              <a:ea typeface="Aktiv Grotesk" panose="020B0504020202020204" pitchFamily="34" charset="0"/>
              <a:cs typeface="Arial" panose="020B0604020202020204" pitchFamily="34" charset="0"/>
            </a:endParaRPr>
          </a:p>
          <a:p>
            <a:pPr marL="302895" lvl="1" indent="0">
              <a:buNone/>
            </a:pPr>
            <a:r>
              <a:rPr lang="en-US" sz="1400" dirty="0">
                <a:solidFill>
                  <a:schemeClr val="tx2"/>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https://apcoronavirusupdates.collegeboard.org/educators/taking-the-exams/ap-exam-schedule</a:t>
            </a:r>
            <a:endParaRPr lang="en-US" sz="1400" b="1" dirty="0">
              <a:solidFill>
                <a:schemeClr val="tx2"/>
              </a:solidFill>
              <a:latin typeface="Arial" panose="020B0604020202020204" pitchFamily="34" charset="0"/>
              <a:ea typeface="Aktiv Grotesk" panose="020B0504020202020204" pitchFamily="34" charset="0"/>
              <a:cs typeface="Arial" panose="020B0604020202020204" pitchFamily="34" charset="0"/>
            </a:endParaRPr>
          </a:p>
        </p:txBody>
      </p:sp>
    </p:spTree>
    <p:extLst>
      <p:ext uri="{BB962C8B-B14F-4D97-AF65-F5344CB8AC3E}">
        <p14:creationId xmlns:p14="http://schemas.microsoft.com/office/powerpoint/2010/main" val="84659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Additional details about format, scores, and security</a:t>
            </a:r>
          </a:p>
        </p:txBody>
      </p:sp>
      <p:sp>
        <p:nvSpPr>
          <p:cNvPr id="3" name="BainBulletsConfiguration" hidden="1"/>
          <p:cNvSpPr txBox="1"/>
          <p:nvPr/>
        </p:nvSpPr>
        <p:spPr>
          <a:xfrm>
            <a:off x="12700" y="12700"/>
            <a:ext cx="8890000" cy="88092"/>
          </a:xfrm>
          <a:prstGeom prst="rect">
            <a:avLst/>
          </a:prstGeom>
          <a:noFill/>
        </p:spPr>
        <p:txBody>
          <a:bodyPr vert="horz" wrap="square" lIns="36000" tIns="36000" rIns="36000" bIns="36000" rtlCol="0">
            <a:spAutoFit/>
          </a:bodyPr>
          <a:lstStyle/>
          <a:p>
            <a:endParaRPr lang="en-US" sz="100">
              <a:solidFill>
                <a:srgbClr val="FFFFFF"/>
              </a:solidFill>
            </a:endParaRPr>
          </a:p>
        </p:txBody>
      </p:sp>
      <p:sp>
        <p:nvSpPr>
          <p:cNvPr id="4" name="Rectangle 3"/>
          <p:cNvSpPr/>
          <p:nvPr/>
        </p:nvSpPr>
        <p:spPr>
          <a:xfrm>
            <a:off x="375444" y="1514820"/>
            <a:ext cx="3860541" cy="56186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210312" tIns="182880" rIns="182880" bIns="182880" rtlCol="0" anchor="ctr">
            <a:noAutofit/>
          </a:bodyPr>
          <a:lstStyle/>
          <a:p>
            <a:r>
              <a:rPr lang="en-US" sz="1700" b="1" dirty="0">
                <a:solidFill>
                  <a:schemeClr val="tx2"/>
                </a:solidFill>
                <a:latin typeface="Arial" panose="020B0604020202020204" pitchFamily="34" charset="0"/>
                <a:ea typeface="Aktiv Grotesk" panose="020B0504020202020204" pitchFamily="34" charset="0"/>
                <a:cs typeface="Arial" panose="020B0604020202020204" pitchFamily="34" charset="0"/>
              </a:rPr>
              <a:t>Exam Format</a:t>
            </a:r>
          </a:p>
        </p:txBody>
      </p:sp>
      <p:sp>
        <p:nvSpPr>
          <p:cNvPr id="35" name="Rectangle 34"/>
          <p:cNvSpPr/>
          <p:nvPr/>
        </p:nvSpPr>
        <p:spPr>
          <a:xfrm>
            <a:off x="8605303" y="1514820"/>
            <a:ext cx="3860541" cy="56186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210312" tIns="182880" rIns="182880" bIns="182880" rtlCol="0" anchor="ctr">
            <a:noAutofit/>
          </a:bodyPr>
          <a:lstStyle/>
          <a:p>
            <a:r>
              <a:rPr lang="en-US" sz="1700" b="1" dirty="0">
                <a:solidFill>
                  <a:schemeClr val="tx2"/>
                </a:solidFill>
                <a:latin typeface="Arial" panose="020B0604020202020204" pitchFamily="34" charset="0"/>
                <a:ea typeface="Aktiv Grotesk" panose="020B0504020202020204" pitchFamily="34" charset="0"/>
                <a:cs typeface="Arial" panose="020B0604020202020204" pitchFamily="34" charset="0"/>
              </a:rPr>
              <a:t>Exam Security</a:t>
            </a:r>
          </a:p>
        </p:txBody>
      </p:sp>
      <p:sp>
        <p:nvSpPr>
          <p:cNvPr id="40" name="Rectangle 39"/>
          <p:cNvSpPr/>
          <p:nvPr/>
        </p:nvSpPr>
        <p:spPr>
          <a:xfrm>
            <a:off x="4490373" y="1514820"/>
            <a:ext cx="3860541" cy="56186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210312" tIns="182880" rIns="182880" bIns="182880" rtlCol="0" anchor="ctr">
            <a:noAutofit/>
          </a:bodyPr>
          <a:lstStyle/>
          <a:p>
            <a:r>
              <a:rPr lang="en-US" sz="1700" b="1" dirty="0">
                <a:solidFill>
                  <a:schemeClr val="tx2"/>
                </a:solidFill>
                <a:latin typeface="Arial" panose="020B0604020202020204" pitchFamily="34" charset="0"/>
                <a:ea typeface="Aktiv Grotesk" panose="020B0504020202020204" pitchFamily="34" charset="0"/>
                <a:cs typeface="Arial" panose="020B0604020202020204" pitchFamily="34" charset="0"/>
              </a:rPr>
              <a:t>Exam Scores</a:t>
            </a:r>
          </a:p>
        </p:txBody>
      </p:sp>
      <p:sp>
        <p:nvSpPr>
          <p:cNvPr id="51" name="Rectangle 50"/>
          <p:cNvSpPr/>
          <p:nvPr/>
        </p:nvSpPr>
        <p:spPr>
          <a:xfrm>
            <a:off x="565696" y="2248559"/>
            <a:ext cx="3407435" cy="4062651"/>
          </a:xfrm>
          <a:prstGeom prst="rect">
            <a:avLst/>
          </a:prstGeom>
        </p:spPr>
        <p:txBody>
          <a:bodyPr wrap="square" lIns="0">
            <a:spAutoFit/>
          </a:bodyPr>
          <a:lstStyle/>
          <a:p>
            <a:pPr marL="171450" indent="-171450">
              <a:spcAft>
                <a:spcPts val="1200"/>
              </a:spcAft>
              <a:buFont typeface="Arial" panose="020B0604020202020204" pitchFamily="34" charset="0"/>
              <a:buChar char="•"/>
            </a:pPr>
            <a:r>
              <a:rPr lang="en-US" sz="1200" dirty="0">
                <a:latin typeface="Arial" panose="020B0604020202020204" pitchFamily="34" charset="0"/>
                <a:ea typeface="Aktiv Grotesk" panose="020B0504020202020204" pitchFamily="34" charset="0"/>
                <a:cs typeface="Arial" panose="020B0604020202020204" pitchFamily="34" charset="0"/>
              </a:rPr>
              <a:t>For most subjects, the exams will be 45 minutes, plus an additional 5 minutes for uploading. Students will need to access the online testing system 30 minutes early to get set up.</a:t>
            </a:r>
          </a:p>
          <a:p>
            <a:pPr marL="171450" indent="-171450">
              <a:spcAft>
                <a:spcPts val="1200"/>
              </a:spcAft>
              <a:buFont typeface="Arial" panose="020B0604020202020204" pitchFamily="34" charset="0"/>
              <a:buChar char="•"/>
            </a:pPr>
            <a:r>
              <a:rPr lang="en-US" sz="1200" dirty="0">
                <a:latin typeface="Arial" panose="020B0604020202020204" pitchFamily="34" charset="0"/>
                <a:ea typeface="Aktiv Grotesk" panose="020B0504020202020204" pitchFamily="34" charset="0"/>
                <a:cs typeface="Arial" panose="020B0604020202020204" pitchFamily="34" charset="0"/>
              </a:rPr>
              <a:t>2-D Art and Design, 3-D Art and Design, Drawing, Computer Science Principles, Research, and Seminar will use portfolio submissions and will not have a separate online exam. All deadlines for these submissions have been extended to May 26, 2020 at 11:59 p.m. ET. </a:t>
            </a:r>
          </a:p>
          <a:p>
            <a:pPr marL="171450" indent="-171450">
              <a:spcAft>
                <a:spcPts val="1200"/>
              </a:spcAft>
              <a:buFont typeface="Arial" panose="020B0604020202020204" pitchFamily="34" charset="0"/>
              <a:buChar char="•"/>
            </a:pPr>
            <a:r>
              <a:rPr lang="en-US" sz="1200" dirty="0">
                <a:latin typeface="Arial" panose="020B0604020202020204" pitchFamily="34" charset="0"/>
                <a:ea typeface="Aktiv Grotesk" panose="020B0504020202020204" pitchFamily="34" charset="0"/>
                <a:cs typeface="Arial" panose="020B0604020202020204" pitchFamily="34" charset="0"/>
              </a:rPr>
              <a:t>Students taking world language and culture exams will complete two spoken tasks consistent with free-response questions 3 and 4 on the current AP Exam. Written responses will not be required. </a:t>
            </a:r>
          </a:p>
          <a:p>
            <a:pPr marL="171450" indent="-171450">
              <a:spcAft>
                <a:spcPts val="1200"/>
              </a:spcAft>
              <a:buFont typeface="Arial" panose="020B0604020202020204" pitchFamily="34" charset="0"/>
              <a:buChar char="•"/>
            </a:pPr>
            <a:r>
              <a:rPr lang="en-US" sz="1200" dirty="0">
                <a:latin typeface="Arial" panose="020B0604020202020204" pitchFamily="34" charset="0"/>
                <a:cs typeface="Arial" panose="020B0604020202020204" pitchFamily="34" charset="0"/>
              </a:rPr>
              <a:t>We'll provide more details in the coming weeks to help students prepare.</a:t>
            </a:r>
          </a:p>
        </p:txBody>
      </p:sp>
      <p:sp>
        <p:nvSpPr>
          <p:cNvPr id="58" name="Rectangle 57"/>
          <p:cNvSpPr/>
          <p:nvPr/>
        </p:nvSpPr>
        <p:spPr>
          <a:xfrm>
            <a:off x="4716925" y="2248559"/>
            <a:ext cx="3407435" cy="1169551"/>
          </a:xfrm>
          <a:prstGeom prst="rect">
            <a:avLst/>
          </a:prstGeom>
        </p:spPr>
        <p:txBody>
          <a:bodyPr wrap="square" lIns="0">
            <a:spAutoFit/>
          </a:bodyPr>
          <a:lstStyle/>
          <a:p>
            <a:pPr marL="171450" indent="-171450">
              <a:spcAft>
                <a:spcPts val="1200"/>
              </a:spcAft>
              <a:buFont typeface="Arial" panose="020B0604020202020204" pitchFamily="34" charset="0"/>
              <a:buChar char="•"/>
            </a:pPr>
            <a:r>
              <a:rPr lang="en-US" sz="1200" dirty="0">
                <a:latin typeface="Arial" panose="020B0604020202020204" pitchFamily="34" charset="0"/>
                <a:ea typeface="Aktiv Grotesk" panose="020B0504020202020204" pitchFamily="34" charset="0"/>
                <a:cs typeface="Arial" panose="020B0604020202020204" pitchFamily="34" charset="0"/>
              </a:rPr>
              <a:t>As usual, students’ work will be scored by college faculty and AP teachers, and will be reported on 1–5 scale. </a:t>
            </a:r>
          </a:p>
          <a:p>
            <a:pPr marL="171450" indent="-171450">
              <a:spcAft>
                <a:spcPts val="1200"/>
              </a:spcAft>
              <a:buFont typeface="Arial" panose="020B0604020202020204" pitchFamily="34" charset="0"/>
              <a:buChar char="•"/>
            </a:pPr>
            <a:r>
              <a:rPr lang="en-US" sz="1200" dirty="0">
                <a:latin typeface="Arial" panose="020B0604020202020204" pitchFamily="34" charset="0"/>
                <a:ea typeface="Aktiv Grotesk" panose="020B0504020202020204" pitchFamily="34" charset="0"/>
                <a:cs typeface="Arial" panose="020B0604020202020204" pitchFamily="34" charset="0"/>
              </a:rPr>
              <a:t>We anticipate releasing scores as close to the usual July timeframe as possible. </a:t>
            </a:r>
          </a:p>
        </p:txBody>
      </p:sp>
      <p:sp>
        <p:nvSpPr>
          <p:cNvPr id="59" name="Rectangle 58"/>
          <p:cNvSpPr/>
          <p:nvPr/>
        </p:nvSpPr>
        <p:spPr>
          <a:xfrm>
            <a:off x="8831855" y="2248559"/>
            <a:ext cx="3407435" cy="4247317"/>
          </a:xfrm>
          <a:prstGeom prst="rect">
            <a:avLst/>
          </a:prstGeom>
        </p:spPr>
        <p:txBody>
          <a:bodyPr wrap="square" lIns="0">
            <a:spAutoFit/>
          </a:bodyPr>
          <a:lstStyle/>
          <a:p>
            <a:pPr marL="171450" indent="-171450">
              <a:spcAft>
                <a:spcPts val="1200"/>
              </a:spcAft>
              <a:buFont typeface="Arial" panose="020B0604020202020204" pitchFamily="34" charset="0"/>
              <a:buChar char="•"/>
            </a:pPr>
            <a:r>
              <a:rPr lang="en-US" sz="1200" dirty="0">
                <a:latin typeface="Arial" panose="020B0604020202020204" pitchFamily="34" charset="0"/>
                <a:ea typeface="Aktiv Grotesk" panose="020B0504020202020204" pitchFamily="34" charset="0"/>
                <a:cs typeface="Arial" panose="020B0604020202020204" pitchFamily="34" charset="0"/>
              </a:rPr>
              <a:t>The exam format and questions are being designed specifically for an at-home administration, so points will not be earned from content that can be found in textbooks or online. </a:t>
            </a:r>
          </a:p>
          <a:p>
            <a:pPr marL="171450" indent="-171450">
              <a:spcAft>
                <a:spcPts val="1200"/>
              </a:spcAft>
              <a:buFont typeface="Arial" panose="020B0604020202020204" pitchFamily="34" charset="0"/>
              <a:buChar char="•"/>
            </a:pPr>
            <a:r>
              <a:rPr lang="en-US" sz="1200" dirty="0">
                <a:latin typeface="Arial" panose="020B0604020202020204" pitchFamily="34" charset="0"/>
                <a:ea typeface="Aktiv Grotesk" panose="020B0504020202020204" pitchFamily="34" charset="0"/>
                <a:cs typeface="Arial" panose="020B0604020202020204" pitchFamily="34" charset="0"/>
              </a:rPr>
              <a:t>Students may not consult with any other individuals during the testing period. </a:t>
            </a:r>
          </a:p>
          <a:p>
            <a:pPr marL="171450" indent="-171450">
              <a:spcAft>
                <a:spcPts val="1200"/>
              </a:spcAft>
              <a:buFont typeface="Arial" panose="020B0604020202020204" pitchFamily="34" charset="0"/>
              <a:buChar char="•"/>
            </a:pPr>
            <a:r>
              <a:rPr lang="en-US" sz="1200" dirty="0">
                <a:latin typeface="Arial" panose="020B0604020202020204" pitchFamily="34" charset="0"/>
                <a:ea typeface="Aktiv Grotesk" panose="020B0504020202020204" pitchFamily="34" charset="0"/>
                <a:cs typeface="Arial" panose="020B0604020202020204" pitchFamily="34" charset="0"/>
              </a:rPr>
              <a:t>A comprehensive and strict set of protocols are in place to prevent and detect cheating,  and details will not be shared prior to exams.</a:t>
            </a:r>
          </a:p>
          <a:p>
            <a:pPr marL="171450" indent="-171450">
              <a:spcAft>
                <a:spcPts val="1200"/>
              </a:spcAft>
              <a:buFont typeface="Arial" panose="020B0604020202020204" pitchFamily="34" charset="0"/>
              <a:buChar char="•"/>
            </a:pPr>
            <a:r>
              <a:rPr lang="en-US" sz="1200" dirty="0">
                <a:latin typeface="Arial" panose="020B0604020202020204" pitchFamily="34" charset="0"/>
                <a:ea typeface="Aktiv Grotesk" panose="020B0504020202020204" pitchFamily="34" charset="0"/>
                <a:cs typeface="Arial" panose="020B0604020202020204" pitchFamily="34" charset="0"/>
              </a:rPr>
              <a:t>Students attempting to gain an unfair advantage will either be blocked from testing or their AP scores will be canceled, their high school will be notified as will colleges or other organizations to which they have already sent any College Board scores, including SAT scores.  Student may be prohibited from taking a future Advanced Placement Exam as well as the SAT, SAT Subject Tests, or CLEP assessments. </a:t>
            </a:r>
          </a:p>
        </p:txBody>
      </p:sp>
    </p:spTree>
    <p:extLst>
      <p:ext uri="{BB962C8B-B14F-4D97-AF65-F5344CB8AC3E}">
        <p14:creationId xmlns:p14="http://schemas.microsoft.com/office/powerpoint/2010/main" val="1758301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A38F6-F16A-764F-983A-9B6F98BFAB3F}"/>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Online </a:t>
            </a:r>
            <a:r>
              <a:rPr lang="en-US" b="1" dirty="0">
                <a:latin typeface="Arial" panose="020B0604020202020204" pitchFamily="34" charset="0"/>
                <a:cs typeface="Arial" panose="020B0604020202020204" pitchFamily="34" charset="0"/>
              </a:rPr>
              <a:t>AP</a:t>
            </a:r>
            <a:r>
              <a:rPr lang="en-US" dirty="0">
                <a:latin typeface="Arial" panose="020B0604020202020204" pitchFamily="34" charset="0"/>
                <a:cs typeface="Arial" panose="020B0604020202020204" pitchFamily="34" charset="0"/>
              </a:rPr>
              <a:t> Classes and Review</a:t>
            </a:r>
          </a:p>
        </p:txBody>
      </p:sp>
      <p:sp>
        <p:nvSpPr>
          <p:cNvPr id="9" name="Text Placeholder 2">
            <a:extLst>
              <a:ext uri="{FF2B5EF4-FFF2-40B4-BE49-F238E27FC236}">
                <a16:creationId xmlns:a16="http://schemas.microsoft.com/office/drawing/2014/main" id="{19A57FE3-0365-A149-9407-DD213656FAAF}"/>
              </a:ext>
            </a:extLst>
          </p:cNvPr>
          <p:cNvSpPr txBox="1">
            <a:spLocks/>
          </p:cNvSpPr>
          <p:nvPr/>
        </p:nvSpPr>
        <p:spPr>
          <a:xfrm>
            <a:off x="5182120" y="1123220"/>
            <a:ext cx="7080524" cy="4796186"/>
          </a:xfrm>
          <a:prstGeom prst="rect">
            <a:avLst/>
          </a:prstGeom>
        </p:spPr>
        <p:txBody>
          <a:bodyPr vert="horz" lIns="91440" tIns="45720" rIns="91440" bIns="45720" rtlCol="0" anchor="t" anchorCtr="0">
            <a:noAutofit/>
          </a:bodyPr>
          <a:lstStyle>
            <a:lvl1pPr marL="271463" marR="0" indent="-271463" algn="l" defTabSz="981075" rtl="0" eaLnBrk="1" fontAlgn="base" latinLnBrk="0" hangingPunct="1">
              <a:lnSpc>
                <a:spcPct val="100000"/>
              </a:lnSpc>
              <a:spcBef>
                <a:spcPct val="40000"/>
              </a:spcBef>
              <a:spcAft>
                <a:spcPct val="0"/>
              </a:spcAft>
              <a:buClr>
                <a:schemeClr val="accent3"/>
              </a:buClr>
              <a:buSzPct val="800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mn-lt"/>
                <a:ea typeface="+mn-ea"/>
                <a:cs typeface="+mn-cs"/>
              </a:defRPr>
            </a:lvl1pPr>
            <a:lvl2pPr marL="574675" marR="0" indent="-119063" algn="l" defTabSz="981075" rtl="0" eaLnBrk="1" fontAlgn="base" latinLnBrk="0" hangingPunct="1">
              <a:lnSpc>
                <a:spcPct val="100000"/>
              </a:lnSpc>
              <a:spcBef>
                <a:spcPct val="20000"/>
              </a:spcBef>
              <a:spcAft>
                <a:spcPct val="0"/>
              </a:spcAft>
              <a:buClr>
                <a:schemeClr val="accent3"/>
              </a:buClr>
              <a:buSzPct val="80000"/>
              <a:buFont typeface="Verdana"/>
              <a:buChar char="-"/>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chemeClr val="accent3"/>
              </a:buClr>
              <a:buSzPct val="800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chemeClr val="accent3"/>
              </a:buClr>
              <a:buSzPct val="80000"/>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Clr>
                <a:schemeClr val="accent3"/>
              </a:buClr>
              <a:buSzPct val="80000"/>
              <a:buFont typeface="Arial" pitchFamily="34" charset="0"/>
              <a:buChar char="»"/>
              <a:defRPr sz="18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0" indent="0">
              <a:buFont typeface="Verdana" pitchFamily="34" charset="0"/>
              <a:buNone/>
            </a:pPr>
            <a:r>
              <a:rPr lang="en-US" sz="1400" b="1" dirty="0">
                <a:latin typeface="Arial" panose="020B0604020202020204" pitchFamily="34" charset="0"/>
                <a:ea typeface="Aktiv Grotesk" panose="020B0504020202020204" pitchFamily="34" charset="0"/>
                <a:cs typeface="Arial" panose="020B0604020202020204" pitchFamily="34" charset="0"/>
              </a:rPr>
              <a:t>Free, Live AP Review Lessons</a:t>
            </a:r>
          </a:p>
          <a:p>
            <a:r>
              <a:rPr lang="en-US" sz="1400" dirty="0">
                <a:latin typeface="Arial" panose="020B0604020202020204" pitchFamily="34" charset="0"/>
                <a:ea typeface="Aktiv Grotesk" panose="020B0504020202020204" pitchFamily="34" charset="0"/>
                <a:cs typeface="Arial" panose="020B0604020202020204" pitchFamily="34" charset="0"/>
              </a:rPr>
              <a:t>Students and teachers now have access to </a:t>
            </a:r>
            <a:r>
              <a:rPr lang="en-US" sz="1400" dirty="0">
                <a:solidFill>
                  <a:schemeClr val="accent3"/>
                </a:solidFill>
                <a:latin typeface="Arial" panose="020B0604020202020204" pitchFamily="34" charset="0"/>
                <a:ea typeface="Aktiv Grotesk" panose="020B05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free, live AP review lessons</a:t>
            </a:r>
            <a:r>
              <a:rPr lang="en-US" sz="1400" dirty="0">
                <a:latin typeface="Arial" panose="020B0604020202020204" pitchFamily="34" charset="0"/>
                <a:ea typeface="Aktiv Grotesk" panose="020B0504020202020204" pitchFamily="34" charset="0"/>
                <a:cs typeface="Arial" panose="020B0604020202020204" pitchFamily="34" charset="0"/>
              </a:rPr>
              <a:t>, delivered by AP teachers from across the country. These optional, mobile-friendly classes are designed to be used alongside work that may be given by schools. </a:t>
            </a:r>
          </a:p>
          <a:p>
            <a:r>
              <a:rPr lang="en-US" sz="1400" dirty="0">
                <a:latin typeface="Arial" panose="020B0604020202020204" pitchFamily="34" charset="0"/>
                <a:ea typeface="Aktiv Grotesk" panose="020B0504020202020204" pitchFamily="34" charset="0"/>
                <a:cs typeface="Arial" panose="020B0604020202020204" pitchFamily="34" charset="0"/>
              </a:rPr>
              <a:t>These classes are available on-demand, so teachers and students can access them at any time. </a:t>
            </a:r>
          </a:p>
          <a:p>
            <a:r>
              <a:rPr lang="en-US" sz="1400" dirty="0">
                <a:latin typeface="Arial" panose="020B0604020202020204" pitchFamily="34" charset="0"/>
                <a:ea typeface="Aktiv Grotesk" panose="020B0504020202020204" pitchFamily="34" charset="0"/>
                <a:cs typeface="Arial" panose="020B0604020202020204" pitchFamily="34" charset="0"/>
              </a:rPr>
              <a:t>These on-line classes are not dependent on current AP teachers continuing instruction. We know many AP teachers now face challenges that would make that impossible. </a:t>
            </a:r>
          </a:p>
          <a:p>
            <a:r>
              <a:rPr lang="en-US" sz="1400" dirty="0">
                <a:latin typeface="Arial" panose="020B0604020202020204" pitchFamily="34" charset="0"/>
                <a:ea typeface="Aktiv Grotesk" panose="020B0504020202020204" pitchFamily="34" charset="0"/>
                <a:cs typeface="Arial" panose="020B0604020202020204" pitchFamily="34" charset="0"/>
              </a:rPr>
              <a:t>The lessons enable students to complete the few remaining topics of each AP class, and then focus on reviewing the skills and concepts from the first 75% of the course.</a:t>
            </a:r>
          </a:p>
          <a:p>
            <a:pPr marL="0" indent="0">
              <a:buFont typeface="Verdana" pitchFamily="34" charset="0"/>
              <a:buNone/>
            </a:pPr>
            <a:r>
              <a:rPr lang="en-US" sz="1400" b="1" dirty="0">
                <a:latin typeface="Arial" panose="020B0604020202020204" pitchFamily="34" charset="0"/>
                <a:ea typeface="Aktiv Grotesk" panose="020B0504020202020204" pitchFamily="34" charset="0"/>
                <a:cs typeface="Arial" panose="020B0604020202020204" pitchFamily="34" charset="0"/>
              </a:rPr>
              <a:t>AP Classroom Resources</a:t>
            </a:r>
          </a:p>
          <a:p>
            <a:r>
              <a:rPr lang="en-US" sz="1400" dirty="0">
                <a:latin typeface="Arial" panose="020B0604020202020204" pitchFamily="34" charset="0"/>
                <a:ea typeface="Aktiv Grotesk" panose="020B0504020202020204" pitchFamily="34" charset="0"/>
                <a:cs typeface="Arial" panose="020B0604020202020204" pitchFamily="34" charset="0"/>
              </a:rPr>
              <a:t>Teachers who are already providing remote instruction can continue to leverage </a:t>
            </a:r>
            <a:r>
              <a:rPr lang="en-US" sz="1400" dirty="0">
                <a:solidFill>
                  <a:schemeClr val="accent3"/>
                </a:solidFill>
                <a:latin typeface="Arial" panose="020B0604020202020204" pitchFamily="34" charset="0"/>
                <a:ea typeface="Aktiv Grotesk" panose="020B05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AP Classroom</a:t>
            </a:r>
            <a:r>
              <a:rPr lang="en-US" sz="1400" dirty="0">
                <a:latin typeface="Arial" panose="020B0604020202020204" pitchFamily="34" charset="0"/>
                <a:ea typeface="Aktiv Grotesk" panose="020B0504020202020204" pitchFamily="34" charset="0"/>
                <a:cs typeface="Arial" panose="020B0604020202020204" pitchFamily="34" charset="0"/>
              </a:rPr>
              <a:t>, introduced at the start of the school year.  </a:t>
            </a:r>
          </a:p>
          <a:p>
            <a:r>
              <a:rPr lang="en-US" sz="1400" dirty="0">
                <a:latin typeface="Arial" panose="020B0604020202020204" pitchFamily="34" charset="0"/>
                <a:ea typeface="Aktiv Grotesk" panose="020B0504020202020204" pitchFamily="34" charset="0"/>
                <a:cs typeface="Arial" panose="020B0604020202020204" pitchFamily="34" charset="0"/>
              </a:rPr>
              <a:t>Within AP Classroom, free-response questions that were only available for in-classroom use due to security concerns will now be unlocked. </a:t>
            </a:r>
          </a:p>
          <a:p>
            <a:r>
              <a:rPr lang="en-US" sz="1400" dirty="0">
                <a:latin typeface="Arial" panose="020B0604020202020204" pitchFamily="34" charset="0"/>
                <a:ea typeface="Aktiv Grotesk" panose="020B0504020202020204" pitchFamily="34" charset="0"/>
                <a:cs typeface="Arial" panose="020B0604020202020204" pitchFamily="34" charset="0"/>
              </a:rPr>
              <a:t>Teachers will be able to assign questions to students digitally.  </a:t>
            </a:r>
          </a:p>
          <a:p>
            <a:r>
              <a:rPr lang="en-US" sz="1400" dirty="0">
                <a:latin typeface="Arial" panose="020B0604020202020204" pitchFamily="34" charset="0"/>
                <a:ea typeface="Aktiv Grotesk" panose="020B0504020202020204" pitchFamily="34" charset="0"/>
                <a:cs typeface="Arial" panose="020B0604020202020204" pitchFamily="34" charset="0"/>
              </a:rPr>
              <a:t>Starting April 13, students will see a new Optional Student Practice section that includes the most relevant FRQs to help them practice the concepts and skills that will be tested in May 2020. They can answer these in any order and will have an opportunity to review how each question will be scored before they submit.</a:t>
            </a:r>
          </a:p>
          <a:p>
            <a:endParaRPr lang="en-US" sz="1400" dirty="0">
              <a:latin typeface="Arial" panose="020B0604020202020204" pitchFamily="34" charset="0"/>
              <a:ea typeface="Aktiv Grotesk" panose="020B0504020202020204" pitchFamily="34" charset="0"/>
              <a:cs typeface="Arial" panose="020B0604020202020204" pitchFamily="34" charset="0"/>
            </a:endParaRPr>
          </a:p>
          <a:p>
            <a:pPr>
              <a:lnSpc>
                <a:spcPct val="120000"/>
              </a:lnSpc>
            </a:pPr>
            <a:endParaRPr lang="en-US" sz="1400" dirty="0">
              <a:latin typeface="Arial" panose="020B0604020202020204" pitchFamily="34" charset="0"/>
              <a:ea typeface="Aktiv Grotesk" panose="020B0504020202020204" pitchFamily="34" charset="0"/>
              <a:cs typeface="Arial" panose="020B0604020202020204" pitchFamily="34" charset="0"/>
            </a:endParaRPr>
          </a:p>
        </p:txBody>
      </p:sp>
    </p:spTree>
    <p:extLst>
      <p:ext uri="{BB962C8B-B14F-4D97-AF65-F5344CB8AC3E}">
        <p14:creationId xmlns:p14="http://schemas.microsoft.com/office/powerpoint/2010/main" val="3197569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6CCCEB3-70E5-4740-A82E-B59A6EDE418B}"/>
              </a:ext>
            </a:extLst>
          </p:cNvPr>
          <p:cNvSpPr/>
          <p:nvPr/>
        </p:nvSpPr>
        <p:spPr>
          <a:xfrm>
            <a:off x="5708" y="2197"/>
            <a:ext cx="12851072" cy="7211663"/>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endParaRPr lang="en-US" sz="2000" b="1">
              <a:solidFill>
                <a:schemeClr val="tx2"/>
              </a:solidFill>
              <a:latin typeface="+mj-lt"/>
            </a:endParaRPr>
          </a:p>
        </p:txBody>
      </p:sp>
      <p:sp>
        <p:nvSpPr>
          <p:cNvPr id="2" name="Title 1">
            <a:extLst>
              <a:ext uri="{FF2B5EF4-FFF2-40B4-BE49-F238E27FC236}">
                <a16:creationId xmlns:a16="http://schemas.microsoft.com/office/drawing/2014/main" id="{3C41A7DE-83DC-EE40-8D07-269C4FC209C7}"/>
              </a:ext>
            </a:extLst>
          </p:cNvPr>
          <p:cNvSpPr>
            <a:spLocks noGrp="1"/>
          </p:cNvSpPr>
          <p:nvPr>
            <p:ph type="title"/>
          </p:nvPr>
        </p:nvSpPr>
        <p:spPr/>
        <p:txBody>
          <a:bodyPr/>
          <a:lstStyle/>
          <a:p>
            <a:r>
              <a:rPr lang="en-US" dirty="0">
                <a:solidFill>
                  <a:schemeClr val="tx2"/>
                </a:solidFill>
                <a:cs typeface="Arial"/>
              </a:rPr>
              <a:t>Online AP Classes and Review</a:t>
            </a:r>
          </a:p>
        </p:txBody>
      </p:sp>
      <p:sp>
        <p:nvSpPr>
          <p:cNvPr id="3" name="Subtitle 2">
            <a:extLst>
              <a:ext uri="{FF2B5EF4-FFF2-40B4-BE49-F238E27FC236}">
                <a16:creationId xmlns:a16="http://schemas.microsoft.com/office/drawing/2014/main" id="{5EFC5A2A-F2B7-6547-85BB-95AC74BF2DF5}"/>
              </a:ext>
            </a:extLst>
          </p:cNvPr>
          <p:cNvSpPr>
            <a:spLocks noGrp="1"/>
          </p:cNvSpPr>
          <p:nvPr>
            <p:ph type="subTitle" idx="1"/>
          </p:nvPr>
        </p:nvSpPr>
        <p:spPr/>
        <p:txBody>
          <a:bodyPr/>
          <a:lstStyle/>
          <a:p>
            <a:r>
              <a:rPr lang="en-US" b="0" dirty="0">
                <a:solidFill>
                  <a:srgbClr val="FFFFFF"/>
                </a:solidFill>
                <a:cs typeface="Arial" panose="020B0604020202020204" pitchFamily="34" charset="0"/>
              </a:rPr>
              <a:t>Daily Course Schedule – All times </a:t>
            </a:r>
            <a:r>
              <a:rPr lang="en-US" b="0">
                <a:solidFill>
                  <a:srgbClr val="FFFFFF"/>
                </a:solidFill>
                <a:cs typeface="Arial" panose="020B0604020202020204" pitchFamily="34" charset="0"/>
              </a:rPr>
              <a:t>are Eastern </a:t>
            </a:r>
            <a:r>
              <a:rPr lang="en-US" b="0" dirty="0">
                <a:solidFill>
                  <a:srgbClr val="FFFFFF"/>
                </a:solidFill>
                <a:cs typeface="Arial" panose="020B0604020202020204" pitchFamily="34" charset="0"/>
              </a:rPr>
              <a:t>Time.</a:t>
            </a:r>
          </a:p>
        </p:txBody>
      </p:sp>
      <p:pic>
        <p:nvPicPr>
          <p:cNvPr id="4" name="Picture 3">
            <a:extLst>
              <a:ext uri="{FF2B5EF4-FFF2-40B4-BE49-F238E27FC236}">
                <a16:creationId xmlns:a16="http://schemas.microsoft.com/office/drawing/2014/main" id="{FC079D2F-51B4-4CF2-A834-12EAC84A0143}"/>
              </a:ext>
            </a:extLst>
          </p:cNvPr>
          <p:cNvPicPr>
            <a:picLocks noChangeAspect="1"/>
          </p:cNvPicPr>
          <p:nvPr/>
        </p:nvPicPr>
        <p:blipFill rotWithShape="1">
          <a:blip r:embed="rId2"/>
          <a:srcRect l="5601" t="34242" r="5705" b="6530"/>
          <a:stretch/>
        </p:blipFill>
        <p:spPr>
          <a:xfrm>
            <a:off x="377241" y="1812396"/>
            <a:ext cx="9347021" cy="4838882"/>
          </a:xfrm>
          <a:prstGeom prst="rect">
            <a:avLst/>
          </a:prstGeom>
          <a:ln>
            <a:noFill/>
          </a:ln>
          <a:effectLst/>
        </p:spPr>
      </p:pic>
      <p:sp>
        <p:nvSpPr>
          <p:cNvPr id="5" name="Rectangle 4">
            <a:extLst>
              <a:ext uri="{FF2B5EF4-FFF2-40B4-BE49-F238E27FC236}">
                <a16:creationId xmlns:a16="http://schemas.microsoft.com/office/drawing/2014/main" id="{0F577E3C-4C74-4AAA-BDD3-292A8999D6B8}"/>
              </a:ext>
            </a:extLst>
          </p:cNvPr>
          <p:cNvSpPr/>
          <p:nvPr/>
        </p:nvSpPr>
        <p:spPr>
          <a:xfrm>
            <a:off x="9087049" y="724136"/>
            <a:ext cx="3357242" cy="738664"/>
          </a:xfrm>
          <a:prstGeom prst="rect">
            <a:avLst/>
          </a:prstGeom>
        </p:spPr>
        <p:txBody>
          <a:bodyPr wrap="square" anchor="t">
            <a:spAutoFit/>
          </a:bodyPr>
          <a:lstStyle/>
          <a:p>
            <a:pPr marL="302895" lvl="1" algn="r"/>
            <a:r>
              <a:rPr lang="en-US" sz="1400" dirty="0">
                <a:solidFill>
                  <a:schemeClr val="tx2"/>
                </a:solidFill>
                <a:ea typeface="Aktiv Grotesk" panose="020B0504020202020204" pitchFamily="34" charset="0"/>
                <a:cs typeface="Arial"/>
              </a:rPr>
              <a:t>To access the live classes and recordings, please visit:</a:t>
            </a:r>
            <a:endParaRPr lang="en-US" sz="1400" b="1" dirty="0">
              <a:solidFill>
                <a:schemeClr val="tx2"/>
              </a:solidFill>
              <a:ea typeface="Aktiv Grotesk" panose="020B0504020202020204" pitchFamily="34" charset="0"/>
              <a:cs typeface="Arial"/>
            </a:endParaRPr>
          </a:p>
          <a:p>
            <a:pPr marL="302895" lvl="1" algn="r"/>
            <a:r>
              <a:rPr lang="en-US" sz="1400" b="1" dirty="0">
                <a:solidFill>
                  <a:schemeClr val="tx2"/>
                </a:solidFill>
                <a:ea typeface="Aktiv Grotesk" panose="020B0504020202020204" pitchFamily="34" charset="0"/>
                <a:cs typeface="Arial"/>
                <a:hlinkClick r:id="rId3"/>
              </a:rPr>
              <a:t>youtube.com/advancedplacement</a:t>
            </a:r>
            <a:endParaRPr lang="en-US" sz="1400" b="1" dirty="0">
              <a:solidFill>
                <a:schemeClr val="tx2"/>
              </a:solidFill>
              <a:ea typeface="Aktiv Grotesk" panose="020B0504020202020204" pitchFamily="34" charset="0"/>
              <a:cs typeface="Arial"/>
            </a:endParaRPr>
          </a:p>
        </p:txBody>
      </p:sp>
    </p:spTree>
    <p:extLst>
      <p:ext uri="{BB962C8B-B14F-4D97-AF65-F5344CB8AC3E}">
        <p14:creationId xmlns:p14="http://schemas.microsoft.com/office/powerpoint/2010/main" val="865396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F69CE9-B1AE-0E45-A176-30F549D7ABF9}"/>
              </a:ext>
            </a:extLst>
          </p:cNvPr>
          <p:cNvSpPr>
            <a:spLocks noGrp="1"/>
          </p:cNvSpPr>
          <p:nvPr>
            <p:ph type="title"/>
          </p:nvPr>
        </p:nvSpPr>
        <p:spPr>
          <a:xfrm>
            <a:off x="375444" y="600524"/>
            <a:ext cx="4704556" cy="227531"/>
          </a:xfrm>
        </p:spPr>
        <p:txBody>
          <a:bodyPr/>
          <a:lstStyle/>
          <a:p>
            <a:r>
              <a:rPr lang="en-US" dirty="0">
                <a:latin typeface="Arial" panose="020B0604020202020204" pitchFamily="34" charset="0"/>
                <a:cs typeface="Arial" panose="020B0604020202020204" pitchFamily="34" charset="0"/>
              </a:rPr>
              <a:t>What Should</a:t>
            </a:r>
            <a:br>
              <a:rPr lang="en-US"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AP</a:t>
            </a:r>
            <a:r>
              <a:rPr lang="en-US" dirty="0">
                <a:latin typeface="Arial" panose="020B0604020202020204" pitchFamily="34" charset="0"/>
                <a:cs typeface="Arial" panose="020B0604020202020204" pitchFamily="34" charset="0"/>
              </a:rPr>
              <a:t> Students Know and Do?</a:t>
            </a:r>
          </a:p>
        </p:txBody>
      </p:sp>
      <p:sp>
        <p:nvSpPr>
          <p:cNvPr id="6" name="Text Placeholder 5">
            <a:extLst>
              <a:ext uri="{FF2B5EF4-FFF2-40B4-BE49-F238E27FC236}">
                <a16:creationId xmlns:a16="http://schemas.microsoft.com/office/drawing/2014/main" id="{616B2166-6DB3-DD4A-A0A2-DB0128F33E40}"/>
              </a:ext>
            </a:extLst>
          </p:cNvPr>
          <p:cNvSpPr>
            <a:spLocks noGrp="1"/>
          </p:cNvSpPr>
          <p:nvPr>
            <p:ph type="body" sz="quarter" idx="10"/>
          </p:nvPr>
        </p:nvSpPr>
        <p:spPr>
          <a:xfrm>
            <a:off x="5602013" y="618232"/>
            <a:ext cx="6858000" cy="5803989"/>
          </a:xfrm>
        </p:spPr>
        <p:txBody>
          <a:bodyPr>
            <a:normAutofit fontScale="85000" lnSpcReduction="20000"/>
          </a:bodyPr>
          <a:lstStyle/>
          <a:p>
            <a:pPr marL="0" indent="0">
              <a:lnSpc>
                <a:spcPct val="120000"/>
              </a:lnSpc>
              <a:buNone/>
            </a:pPr>
            <a:r>
              <a:rPr lang="en-US" sz="1500" b="1" dirty="0">
                <a:latin typeface="Arial" panose="020B0604020202020204" pitchFamily="34" charset="0"/>
                <a:cs typeface="Arial" panose="020B0604020202020204" pitchFamily="34" charset="0"/>
              </a:rPr>
              <a:t>Taking AP Exams</a:t>
            </a:r>
          </a:p>
          <a:p>
            <a:pPr marL="271145" indent="-271145">
              <a:lnSpc>
                <a:spcPct val="120000"/>
              </a:lnSpc>
            </a:pPr>
            <a:r>
              <a:rPr lang="en-US" sz="1500" dirty="0">
                <a:latin typeface="Arial" panose="020B0604020202020204" pitchFamily="34" charset="0"/>
                <a:cs typeface="Arial" panose="020B0604020202020204" pitchFamily="34" charset="0"/>
              </a:rPr>
              <a:t>AP Exams have been revised to about 45 minutes each and will be taken online, at home.</a:t>
            </a:r>
            <a:endParaRPr lang="en-US" sz="1500" dirty="0">
              <a:latin typeface="Arial" panose="020B0604020202020204" pitchFamily="34" charset="0"/>
              <a:ea typeface="Roboto"/>
              <a:cs typeface="Arial" panose="020B0604020202020204" pitchFamily="34" charset="0"/>
            </a:endParaRPr>
          </a:p>
          <a:p>
            <a:pPr marL="271145" indent="-271145">
              <a:lnSpc>
                <a:spcPct val="120000"/>
              </a:lnSpc>
            </a:pPr>
            <a:r>
              <a:rPr lang="en-US" sz="1500" dirty="0">
                <a:latin typeface="Arial" panose="020B0604020202020204" pitchFamily="34" charset="0"/>
                <a:cs typeface="Arial" panose="020B0604020202020204" pitchFamily="34" charset="0"/>
              </a:rPr>
              <a:t>AP Exams are scheduled for May 11-22, with make-up testing on June 1-5. We strongly encourage students to take their AP Exams during the main testing window.</a:t>
            </a:r>
            <a:endParaRPr lang="en-US" sz="1500" dirty="0">
              <a:latin typeface="Arial" panose="020B0604020202020204" pitchFamily="34" charset="0"/>
              <a:ea typeface="Roboto"/>
              <a:cs typeface="Arial" panose="020B0604020202020204" pitchFamily="34" charset="0"/>
            </a:endParaRPr>
          </a:p>
          <a:p>
            <a:pPr marL="271145" indent="-271145">
              <a:lnSpc>
                <a:spcPct val="120000"/>
              </a:lnSpc>
            </a:pPr>
            <a:r>
              <a:rPr lang="en-US" sz="1500" dirty="0">
                <a:latin typeface="Arial" panose="020B0604020202020204" pitchFamily="34" charset="0"/>
                <a:cs typeface="Arial" panose="020B0604020202020204" pitchFamily="34" charset="0"/>
              </a:rPr>
              <a:t>This year’s exams focus on content most teachers covered prior to March. So this year’s exams have been designed to honor and reward the good work students already did prior to widespread school closures.</a:t>
            </a:r>
            <a:endParaRPr lang="en-US" sz="1500" dirty="0">
              <a:latin typeface="Arial" panose="020B0604020202020204" pitchFamily="34" charset="0"/>
              <a:ea typeface="Roboto"/>
              <a:cs typeface="Arial" panose="020B0604020202020204" pitchFamily="34" charset="0"/>
            </a:endParaRPr>
          </a:p>
          <a:p>
            <a:pPr marL="271145" indent="-271145">
              <a:lnSpc>
                <a:spcPct val="120000"/>
              </a:lnSpc>
            </a:pPr>
            <a:r>
              <a:rPr lang="en-US" sz="1500" dirty="0">
                <a:latin typeface="Arial" panose="020B0604020202020204" pitchFamily="34" charset="0"/>
                <a:cs typeface="Arial" panose="020B0604020202020204" pitchFamily="34" charset="0"/>
              </a:rPr>
              <a:t>Colleges across the country are voicing strong support for students to complete the AP experience, take the exam, and receive the college credit they deserve. Colleges are especially supportive given the uncertain financial future many families face, and the value of students entering college with credit.</a:t>
            </a:r>
            <a:endParaRPr lang="en-US" sz="1500" dirty="0">
              <a:latin typeface="Arial" panose="020B0604020202020204" pitchFamily="34" charset="0"/>
              <a:ea typeface="Roboto"/>
              <a:cs typeface="Arial" panose="020B0604020202020204" pitchFamily="34" charset="0"/>
            </a:endParaRPr>
          </a:p>
          <a:p>
            <a:pPr marL="271145" indent="-271145">
              <a:lnSpc>
                <a:spcPct val="120000"/>
              </a:lnSpc>
            </a:pPr>
            <a:r>
              <a:rPr lang="en-US" sz="1500" dirty="0">
                <a:latin typeface="Arial" panose="020B0604020202020204" pitchFamily="34" charset="0"/>
                <a:cs typeface="Arial" panose="020B0604020202020204" pitchFamily="34" charset="0"/>
              </a:rPr>
              <a:t>Depending on a school’s exam-taking policy, a student can opt-out of the exam if they prefer not to test this year; there will not be a $40 cancellation fee. </a:t>
            </a:r>
            <a:endParaRPr lang="en-US" sz="1500" dirty="0">
              <a:latin typeface="Arial" panose="020B0604020202020204" pitchFamily="34" charset="0"/>
              <a:ea typeface="Roboto"/>
              <a:cs typeface="Arial" panose="020B0604020202020204" pitchFamily="34" charset="0"/>
            </a:endParaRPr>
          </a:p>
          <a:p>
            <a:pPr marL="271145" indent="-271145">
              <a:lnSpc>
                <a:spcPct val="120000"/>
              </a:lnSpc>
            </a:pPr>
            <a:r>
              <a:rPr lang="en-US" sz="1500" dirty="0">
                <a:latin typeface="Arial" panose="020B0604020202020204" pitchFamily="34" charset="0"/>
                <a:cs typeface="Arial" panose="020B0604020202020204" pitchFamily="34" charset="0"/>
              </a:rPr>
              <a:t>Students who need help with access to a device or internet can </a:t>
            </a:r>
            <a:r>
              <a:rPr lang="en-US" sz="1500" dirty="0">
                <a:solidFill>
                  <a:schemeClr val="accent3"/>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let us know by April 24</a:t>
            </a:r>
            <a:r>
              <a:rPr lang="en-US" sz="1500" dirty="0">
                <a:latin typeface="Arial" panose="020B0604020202020204" pitchFamily="34" charset="0"/>
                <a:cs typeface="Arial" panose="020B0604020202020204" pitchFamily="34" charset="0"/>
              </a:rPr>
              <a:t>. </a:t>
            </a:r>
            <a:endParaRPr lang="en-US" sz="1500" dirty="0">
              <a:latin typeface="Arial" panose="020B0604020202020204" pitchFamily="34" charset="0"/>
              <a:ea typeface="Roboto"/>
              <a:cs typeface="Arial" panose="020B0604020202020204" pitchFamily="34" charset="0"/>
            </a:endParaRPr>
          </a:p>
          <a:p>
            <a:pPr marL="271145" indent="-271145">
              <a:lnSpc>
                <a:spcPct val="120000"/>
              </a:lnSpc>
            </a:pPr>
            <a:endParaRPr lang="en-US" sz="1500" dirty="0">
              <a:latin typeface="Arial" panose="020B0604020202020204" pitchFamily="34" charset="0"/>
              <a:ea typeface="Roboto"/>
              <a:cs typeface="Arial" panose="020B0604020202020204" pitchFamily="34" charset="0"/>
            </a:endParaRPr>
          </a:p>
          <a:p>
            <a:pPr marL="0" indent="0">
              <a:lnSpc>
                <a:spcPct val="120000"/>
              </a:lnSpc>
              <a:buNone/>
            </a:pPr>
            <a:r>
              <a:rPr lang="en-US" sz="1500" b="1" dirty="0">
                <a:latin typeface="Arial" panose="020B0604020202020204" pitchFamily="34" charset="0"/>
                <a:cs typeface="Arial" panose="020B0604020202020204" pitchFamily="34" charset="0"/>
              </a:rPr>
              <a:t>Preparing for AP Exams</a:t>
            </a:r>
            <a:endParaRPr lang="en-US" sz="1500" b="1" dirty="0">
              <a:latin typeface="Arial" panose="020B0604020202020204" pitchFamily="34" charset="0"/>
              <a:ea typeface="Roboto"/>
              <a:cs typeface="Arial" panose="020B0604020202020204" pitchFamily="34" charset="0"/>
            </a:endParaRPr>
          </a:p>
          <a:p>
            <a:pPr marL="271145" indent="-271145">
              <a:lnSpc>
                <a:spcPct val="120000"/>
              </a:lnSpc>
            </a:pPr>
            <a:r>
              <a:rPr lang="en-US" sz="1500" dirty="0">
                <a:latin typeface="Arial" panose="020B0604020202020204" pitchFamily="34" charset="0"/>
                <a:cs typeface="Arial" panose="020B0604020202020204" pitchFamily="34" charset="0"/>
              </a:rPr>
              <a:t>On AP Central, students can see </a:t>
            </a:r>
            <a:r>
              <a:rPr lang="en-US" sz="1500" dirty="0">
                <a:solidFill>
                  <a:schemeClr val="accent3"/>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course-specific exam information</a:t>
            </a:r>
            <a:r>
              <a:rPr lang="en-US" sz="1500" dirty="0">
                <a:latin typeface="Arial" panose="020B0604020202020204" pitchFamily="34" charset="0"/>
                <a:cs typeface="Arial" panose="020B0604020202020204" pitchFamily="34" charset="0"/>
              </a:rPr>
              <a:t>, including </a:t>
            </a:r>
            <a:r>
              <a:rPr lang="en-US" altLang="zh-CN" sz="1500" dirty="0">
                <a:latin typeface="Arial" panose="020B0604020202020204" pitchFamily="34" charset="0"/>
                <a:cs typeface="Arial" panose="020B0604020202020204" pitchFamily="34" charset="0"/>
              </a:rPr>
              <a:t>exam dates and times, descriptions of what they’ll be asked to do on their exam, tips for open book/open note test taking and more; exam features; exam scoring; and exam security.</a:t>
            </a:r>
            <a:endParaRPr lang="en-US" altLang="zh-CN" sz="1500" dirty="0">
              <a:latin typeface="Arial" panose="020B0604020202020204" pitchFamily="34" charset="0"/>
              <a:ea typeface="Roboto"/>
              <a:cs typeface="Arial" panose="020B0604020202020204" pitchFamily="34" charset="0"/>
            </a:endParaRPr>
          </a:p>
          <a:p>
            <a:pPr marL="271145" indent="-271145">
              <a:lnSpc>
                <a:spcPct val="120000"/>
              </a:lnSpc>
            </a:pPr>
            <a:r>
              <a:rPr lang="en-US" sz="1500" dirty="0">
                <a:latin typeface="Arial" panose="020B0604020202020204" pitchFamily="34" charset="0"/>
                <a:cs typeface="Arial" panose="020B0604020202020204" pitchFamily="34" charset="0"/>
              </a:rPr>
              <a:t>On YouTube, students can access daily, online AP classes and review at </a:t>
            </a:r>
            <a:r>
              <a:rPr lang="en-US" sz="1500" dirty="0">
                <a:solidFill>
                  <a:schemeClr val="accent3"/>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https://youtube.com/advancedplacement</a:t>
            </a:r>
            <a:r>
              <a:rPr lang="en-US" sz="1500" dirty="0">
                <a:solidFill>
                  <a:schemeClr val="accent3"/>
                </a:solidFill>
                <a:latin typeface="Arial" panose="020B0604020202020204" pitchFamily="34" charset="0"/>
                <a:cs typeface="Arial" panose="020B0604020202020204" pitchFamily="34" charset="0"/>
              </a:rPr>
              <a:t> </a:t>
            </a:r>
            <a:endParaRPr lang="en-US" sz="1500" dirty="0">
              <a:solidFill>
                <a:schemeClr val="accent3"/>
              </a:solidFill>
              <a:latin typeface="Arial" panose="020B0604020202020204" pitchFamily="34" charset="0"/>
              <a:ea typeface="Roboto"/>
              <a:cs typeface="Arial" panose="020B0604020202020204" pitchFamily="34" charset="0"/>
            </a:endParaRPr>
          </a:p>
          <a:p>
            <a:pPr marL="271145" indent="-271145"/>
            <a:endParaRPr lang="en-US" sz="1400" dirty="0">
              <a:latin typeface="Arial" panose="020B0604020202020204" pitchFamily="34" charset="0"/>
              <a:ea typeface="Roboto"/>
              <a:cs typeface="Arial" panose="020B0604020202020204" pitchFamily="34" charset="0"/>
            </a:endParaRPr>
          </a:p>
          <a:p>
            <a:pPr marL="271145" indent="-271145"/>
            <a:endParaRPr lang="en-US" sz="1300" dirty="0">
              <a:latin typeface="Arial" panose="020B0604020202020204" pitchFamily="34" charset="0"/>
              <a:ea typeface="Aktiv Grotesk" panose="020B0504020202020204" pitchFamily="34" charset="0"/>
              <a:cs typeface="Arial" panose="020B0604020202020204" pitchFamily="34" charset="0"/>
            </a:endParaRPr>
          </a:p>
          <a:p>
            <a:pPr marL="271145" indent="-271145"/>
            <a:endParaRPr lang="en-US" sz="1300" dirty="0">
              <a:latin typeface="Arial" panose="020B0604020202020204" pitchFamily="34" charset="0"/>
              <a:ea typeface="Aktiv Grotesk" panose="020B0504020202020204" pitchFamily="34" charset="0"/>
              <a:cs typeface="Arial" panose="020B0604020202020204" pitchFamily="34" charset="0"/>
            </a:endParaRPr>
          </a:p>
          <a:p>
            <a:pPr marL="271145" indent="-271145"/>
            <a:endParaRPr lang="en-US" sz="1300" dirty="0">
              <a:latin typeface="Arial" panose="020B0604020202020204" pitchFamily="34" charset="0"/>
              <a:ea typeface="Aktiv Grotesk" panose="020B0504020202020204" pitchFamily="34" charset="0"/>
              <a:cs typeface="Arial" panose="020B0604020202020204" pitchFamily="34" charset="0"/>
            </a:endParaRPr>
          </a:p>
        </p:txBody>
      </p:sp>
      <p:sp>
        <p:nvSpPr>
          <p:cNvPr id="5" name="Subtitle 4">
            <a:extLst>
              <a:ext uri="{FF2B5EF4-FFF2-40B4-BE49-F238E27FC236}">
                <a16:creationId xmlns:a16="http://schemas.microsoft.com/office/drawing/2014/main" id="{E1920A29-B6C4-4045-92F5-D019AD72BC3C}"/>
              </a:ext>
            </a:extLst>
          </p:cNvPr>
          <p:cNvSpPr>
            <a:spLocks noGrp="1"/>
          </p:cNvSpPr>
          <p:nvPr>
            <p:ph type="subTitle" idx="1"/>
          </p:nvPr>
        </p:nvSpPr>
        <p:spPr>
          <a:xfrm>
            <a:off x="394971" y="2480914"/>
            <a:ext cx="3303177" cy="563128"/>
          </a:xfrm>
        </p:spPr>
        <p:txBody>
          <a:bodyPr/>
          <a:lstStyle/>
          <a:p>
            <a:r>
              <a:rPr lang="en-US" dirty="0">
                <a:latin typeface="Arial" panose="020B0604020202020204" pitchFamily="34" charset="0"/>
                <a:cs typeface="Arial" panose="020B0604020202020204" pitchFamily="34" charset="0"/>
              </a:rPr>
              <a:t>Students can view the 2020 AP Exam updates and prepare for AP Exams.</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060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VCT-BODYINDENTATION" val="0;21.37504;35.87496;45.25;60.25;82.87504;97.92001;114.48;"/>
  <p:tag name="VCT-BULLETVISIBILITY" val="G****"/>
</p:tagLst>
</file>

<file path=ppt/theme/theme1.xml><?xml version="1.0" encoding="utf-8"?>
<a:theme xmlns:a="http://schemas.openxmlformats.org/drawingml/2006/main" name="CB-Corporate-19Q4">
  <a:themeElements>
    <a:clrScheme name="CB-K12-19Q4">
      <a:dk1>
        <a:srgbClr val="1E1E1E"/>
      </a:dk1>
      <a:lt1>
        <a:srgbClr val="DCDCDC"/>
      </a:lt1>
      <a:dk2>
        <a:srgbClr val="FFFFFF"/>
      </a:dk2>
      <a:lt2>
        <a:srgbClr val="E57200"/>
      </a:lt2>
      <a:accent1>
        <a:srgbClr val="DCDCDC"/>
      </a:accent1>
      <a:accent2>
        <a:srgbClr val="FFFFFF"/>
      </a:accent2>
      <a:accent3>
        <a:srgbClr val="009CDE"/>
      </a:accent3>
      <a:accent4>
        <a:srgbClr val="71C5E8"/>
      </a:accent4>
      <a:accent5>
        <a:srgbClr val="505050"/>
      </a:accent5>
      <a:accent6>
        <a:srgbClr val="888888"/>
      </a:accent6>
      <a:hlink>
        <a:srgbClr val="1E1E1E"/>
      </a:hlink>
      <a:folHlink>
        <a:srgbClr val="009CDE"/>
      </a:folHlink>
    </a:clrScheme>
    <a:fontScheme name="CB-Corporate-19Q4">
      <a:majorFont>
        <a:latin typeface="Roboto Slab"/>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19050">
          <a:noFill/>
        </a:ln>
      </a:spPr>
      <a:bodyPr lIns="36000" tIns="36000" rIns="36000" bIns="36000" rtlCol="0" anchor="ctr">
        <a:normAutofit/>
      </a:bodyPr>
      <a:lstStyle>
        <a:defPPr algn="ctr">
          <a:defRPr sz="2000" b="1" dirty="0" smtClean="0">
            <a:solidFill>
              <a:schemeClr val="tx2"/>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rgbClr val="DDDDDD"/>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z="2000" dirty="0" err="1" smtClean="0"/>
        </a:defPPr>
      </a:lstStyle>
    </a:txDef>
  </a:objectDefaults>
  <a:extraClrSchemeLst/>
  <a:extLst>
    <a:ext uri="{05A4C25C-085E-4340-85A3-A5531E510DB2}">
      <thm15:themeFamily xmlns:thm15="http://schemas.microsoft.com/office/thememl/2012/main" name="CB-K12-20Q1.potx" id="{DE25431E-A8F6-420F-9D79-9E4745B49F67}" vid="{D2075925-74A2-4279-849B-9CAFFB4198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277</TotalTime>
  <Words>2564</Words>
  <Application>Microsoft Office PowerPoint</Application>
  <PresentationFormat>Custom</PresentationFormat>
  <Paragraphs>134</Paragraphs>
  <Slides>14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Verdana</vt:lpstr>
      <vt:lpstr>Roboto</vt:lpstr>
      <vt:lpstr>Roboto Slab</vt:lpstr>
      <vt:lpstr>Calibri</vt:lpstr>
      <vt:lpstr>Marlett</vt:lpstr>
      <vt:lpstr>CB-Corporate-19Q4</vt:lpstr>
      <vt:lpstr>2020 AP Exams Updates for Schools Affected by COVID-19</vt:lpstr>
      <vt:lpstr>Contents</vt:lpstr>
      <vt:lpstr>About This Year’s AP Exams</vt:lpstr>
      <vt:lpstr>At-Home Testing</vt:lpstr>
      <vt:lpstr>PowerPoint Presentation</vt:lpstr>
      <vt:lpstr>Additional details about format, scores, and security</vt:lpstr>
      <vt:lpstr>Online AP Classes and Review</vt:lpstr>
      <vt:lpstr>Online AP Classes and Review</vt:lpstr>
      <vt:lpstr>What Should AP Students Know and Do?</vt:lpstr>
      <vt:lpstr>What Can  AP Teachers Do?</vt:lpstr>
      <vt:lpstr>What Should  AP Coordinators Do?</vt:lpstr>
      <vt:lpstr>Important Dates</vt:lpstr>
      <vt:lpstr>Visit AP Central® for more information</vt:lpstr>
      <vt:lpstr>Q&amp;A</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CB-Corporate-19Q4</dc:title>
  <dc:creator>DBC</dc:creator>
  <cp:lastModifiedBy>Wheelock, Amy</cp:lastModifiedBy>
  <cp:revision>16</cp:revision>
  <dcterms:created xsi:type="dcterms:W3CDTF">2019-09-10T16:47:48Z</dcterms:created>
  <dcterms:modified xsi:type="dcterms:W3CDTF">2020-04-14T21:35:09Z</dcterms:modified>
</cp:coreProperties>
</file>